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62" r:id="rId2"/>
    <p:sldId id="257" r:id="rId3"/>
    <p:sldId id="258" r:id="rId4"/>
    <p:sldId id="259" r:id="rId5"/>
    <p:sldId id="289" r:id="rId6"/>
    <p:sldId id="260" r:id="rId7"/>
    <p:sldId id="261" r:id="rId8"/>
    <p:sldId id="288" r:id="rId9"/>
    <p:sldId id="263" r:id="rId10"/>
    <p:sldId id="287" r:id="rId11"/>
    <p:sldId id="264" r:id="rId12"/>
    <p:sldId id="265" r:id="rId13"/>
    <p:sldId id="266" r:id="rId14"/>
    <p:sldId id="267" r:id="rId15"/>
    <p:sldId id="268" r:id="rId16"/>
    <p:sldId id="269" r:id="rId17"/>
    <p:sldId id="290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1" r:id="rId29"/>
    <p:sldId id="280" r:id="rId30"/>
    <p:sldId id="281" r:id="rId31"/>
    <p:sldId id="292" r:id="rId32"/>
    <p:sldId id="283" r:id="rId33"/>
    <p:sldId id="284" r:id="rId34"/>
    <p:sldId id="285" r:id="rId35"/>
    <p:sldId id="286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3" r:id="rId48"/>
    <p:sldId id="305" r:id="rId49"/>
    <p:sldId id="306" r:id="rId50"/>
    <p:sldId id="307" r:id="rId51"/>
    <p:sldId id="308" r:id="rId52"/>
    <p:sldId id="309" r:id="rId53"/>
    <p:sldId id="313" r:id="rId54"/>
    <p:sldId id="312" r:id="rId55"/>
    <p:sldId id="310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0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8E937-46B8-49D3-9A7C-5396B1964EA9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1C12D-A95A-4974-9E16-D406D58480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83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0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1C12D-A95A-4974-9E16-D406D58480E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597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1C12D-A95A-4974-9E16-D406D58480E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619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1C12D-A95A-4974-9E16-D406D58480E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75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BFDE4-166A-4327-BB08-0BE52DC89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5EE175-2598-4710-9161-4CB69739E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B3816-3E1F-4652-940F-D0E159AD5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88E035-FE49-4160-B06C-0B71DEB3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558777-B321-4A5E-B3CD-AE32B9A7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27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577C4-B89D-44B8-ADD9-96DEAB1C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BF4F56-A2ED-411D-9386-88B1D6F36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0F2487-9D35-4002-B507-5AFB993E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46C321-2331-4559-8980-E400E2F82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DD7B36-995C-41B7-99F1-FD6C9744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4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CDC25B-ED2D-435C-8E68-4366D8D2F7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595E60-BFF2-4D52-B8C0-882D1E154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6FD375-3877-4868-BFA4-548BFE2E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04A003-4026-425F-8FE5-BCDF44BA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05E9-350C-4BF2-8B59-0F2437A6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95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46079-04FC-484B-8030-429706EDD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BD4600-AF7E-44AA-82DA-CC341D85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0BA490-5317-4DF2-B6AD-6A60C823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4F3110-423B-41EB-89BE-E55834DE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73A61-B06D-4B52-9C48-87329AECE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EC7C6-D1F9-42AB-81D2-2FB42E54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335BE9-82AE-4093-B382-2D6E75B92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529383-30F4-4D87-B157-A1E206FDD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4E8A3E-B10F-4132-A15F-378043A1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A18C8F-06AB-4873-BD7B-97A5A6F6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1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A0699-21B4-436C-AA54-FE1BBA97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C2344A-C0FB-4E87-ADE1-A32C37FB0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A8F1CA-574A-438B-BC7D-52E79CC46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7A1769-B1FD-4C5C-AECA-3DFB5598E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4613F6-16F2-4D1A-86B5-02A75317E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DEA12B-074C-4880-AF8D-F8D881EF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0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B2D28-3239-4B84-98B4-CA51C31B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A53DFA-3C20-4B2B-A2DA-BE8C50629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131CEA-E871-4A04-83E1-D9B09C92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B855CD-3090-4EE1-852A-55B2B78A2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4D26EB-74B5-48C7-A00B-1857439EC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C2DDEA-BC9C-4539-BE6D-84D7EDB4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C2077D-AEC4-49AE-8DF6-C9E3BB98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8D4031-DAC6-4418-90E4-9968AE71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3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667AD-63D3-4946-810B-062B012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BE40A8-6D38-47B3-BB73-241A1259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48FF12-8430-4F33-B23D-29A12406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7C2475-8F7C-4FAA-81D4-C78EAC784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29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C0A26C-C955-4C71-98AD-62E82A11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B04CD0-AA55-4E45-AEAB-96E206E5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D0720-BF5D-4983-9872-73300BA4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4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6414D-04D7-4FD0-8C92-DFDCFA08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AFF39-94DD-4558-9318-CB8F848E0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BB7BA2-2BAF-4316-A953-864B929C2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A4DBAE-C94C-426F-8FA5-C54196C9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CE2DF6-958E-444A-B617-2DED3392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668E18-38DD-424D-BAA6-5D892152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74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9E775-32E9-4DC3-9314-01F408B7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CC5430-536F-4817-99C1-5B8F1EABC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C4BDA8-EC27-4573-AF85-486480FFA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4784AC-BC7C-4F6E-8F5E-F2992B3D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E48FCD-C332-4E92-B9C5-1A96F8351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E74E32-E810-49FF-A7A7-17CDF5D1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890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91303C-37EB-4C7A-90ED-33D14FB8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6F9E3E-75FD-4E66-AD8B-57AC0C1DF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E5D42-95B1-4221-9A6B-8FC9D3D79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1C29-8E97-496B-BD85-F033E14473C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27460B-CD4F-4D91-915D-47A6B6D19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21BBE5-0F76-42AB-BAD6-099178581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756E7-9CC4-47EC-98B2-0723A15E0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3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3.m4a"/><Relationship Id="rId7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7.xml"/><Relationship Id="rId5" Type="http://schemas.microsoft.com/office/2007/relationships/media" Target="../media/media14.m4a"/><Relationship Id="rId4" Type="http://schemas.openxmlformats.org/officeDocument/2006/relationships/audio" Target="../media/media13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16.m4a"/><Relationship Id="rId7" Type="http://schemas.openxmlformats.org/officeDocument/2006/relationships/image" Target="../media/image14.png"/><Relationship Id="rId2" Type="http://schemas.microsoft.com/office/2007/relationships/media" Target="../media/media16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2.png"/><Relationship Id="rId2" Type="http://schemas.microsoft.com/office/2007/relationships/media" Target="../media/media19.m4a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1.m4a"/><Relationship Id="rId7" Type="http://schemas.openxmlformats.org/officeDocument/2006/relationships/image" Target="../media/image19.png"/><Relationship Id="rId2" Type="http://schemas.microsoft.com/office/2007/relationships/media" Target="../media/media21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2.png"/><Relationship Id="rId2" Type="http://schemas.microsoft.com/office/2007/relationships/media" Target="../media/media23.m4a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7" Type="http://schemas.openxmlformats.org/officeDocument/2006/relationships/image" Target="../media/image2.png"/><Relationship Id="rId2" Type="http://schemas.microsoft.com/office/2007/relationships/media" Target="../media/media24.m4a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7" Type="http://schemas.openxmlformats.org/officeDocument/2006/relationships/image" Target="../media/image2.png"/><Relationship Id="rId2" Type="http://schemas.microsoft.com/office/2007/relationships/media" Target="../media/media25.m4a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7" Type="http://schemas.openxmlformats.org/officeDocument/2006/relationships/image" Target="../media/image2.png"/><Relationship Id="rId2" Type="http://schemas.microsoft.com/office/2007/relationships/media" Target="../media/media26.m4a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7.m4a"/><Relationship Id="rId7" Type="http://schemas.openxmlformats.org/officeDocument/2006/relationships/image" Target="../media/image21.png"/><Relationship Id="rId2" Type="http://schemas.microsoft.com/office/2007/relationships/media" Target="../media/media27.m4a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8.m4a"/><Relationship Id="rId7" Type="http://schemas.openxmlformats.org/officeDocument/2006/relationships/image" Target="../media/image2.png"/><Relationship Id="rId2" Type="http://schemas.openxmlformats.org/officeDocument/2006/relationships/audio" Target="NULL" TargetMode="Externa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9.m4a"/><Relationship Id="rId7" Type="http://schemas.openxmlformats.org/officeDocument/2006/relationships/hyperlink" Target="http://blog.sina.com.cn/view/7172415.htm" TargetMode="External"/><Relationship Id="rId2" Type="http://schemas.microsoft.com/office/2007/relationships/media" Target="../media/media29.m4a"/><Relationship Id="rId1" Type="http://schemas.openxmlformats.org/officeDocument/2006/relationships/tags" Target="../tags/tag14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7" Type="http://schemas.openxmlformats.org/officeDocument/2006/relationships/image" Target="../media/image2.png"/><Relationship Id="rId2" Type="http://schemas.microsoft.com/office/2007/relationships/media" Target="../media/media30.m4a"/><Relationship Id="rId1" Type="http://schemas.openxmlformats.org/officeDocument/2006/relationships/tags" Target="../tags/tag15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1.m4a"/><Relationship Id="rId7" Type="http://schemas.openxmlformats.org/officeDocument/2006/relationships/image" Target="../media/image23.png"/><Relationship Id="rId2" Type="http://schemas.microsoft.com/office/2007/relationships/media" Target="../media/media31.m4a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4a"/><Relationship Id="rId7" Type="http://schemas.openxmlformats.org/officeDocument/2006/relationships/image" Target="../media/image2.png"/><Relationship Id="rId2" Type="http://schemas.microsoft.com/office/2007/relationships/media" Target="../media/media32.m4a"/><Relationship Id="rId1" Type="http://schemas.openxmlformats.org/officeDocument/2006/relationships/tags" Target="../tags/tag17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microsoft.com/office/2007/relationships/media" Target="../media/media3.m4a"/><Relationship Id="rId16" Type="http://schemas.openxmlformats.org/officeDocument/2006/relationships/image" Target="../media/image2.png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3.m4a"/><Relationship Id="rId7" Type="http://schemas.openxmlformats.org/officeDocument/2006/relationships/image" Target="../media/image26.jpeg"/><Relationship Id="rId2" Type="http://schemas.microsoft.com/office/2007/relationships/media" Target="../media/media33.m4a"/><Relationship Id="rId1" Type="http://schemas.openxmlformats.org/officeDocument/2006/relationships/tags" Target="../tags/tag18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4.m4a"/><Relationship Id="rId7" Type="http://schemas.openxmlformats.org/officeDocument/2006/relationships/image" Target="../media/image26.jpeg"/><Relationship Id="rId2" Type="http://schemas.microsoft.com/office/2007/relationships/media" Target="../media/media34.m4a"/><Relationship Id="rId1" Type="http://schemas.openxmlformats.org/officeDocument/2006/relationships/tags" Target="../tags/tag19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m4a"/><Relationship Id="rId7" Type="http://schemas.openxmlformats.org/officeDocument/2006/relationships/image" Target="../media/image2.png"/><Relationship Id="rId2" Type="http://schemas.microsoft.com/office/2007/relationships/media" Target="../media/media35.m4a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m4a"/><Relationship Id="rId7" Type="http://schemas.openxmlformats.org/officeDocument/2006/relationships/image" Target="../media/image2.png"/><Relationship Id="rId2" Type="http://schemas.microsoft.com/office/2007/relationships/media" Target="../media/media36.m4a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m4a"/><Relationship Id="rId7" Type="http://schemas.openxmlformats.org/officeDocument/2006/relationships/image" Target="../media/image2.png"/><Relationship Id="rId2" Type="http://schemas.microsoft.com/office/2007/relationships/media" Target="../media/media37.m4a"/><Relationship Id="rId1" Type="http://schemas.openxmlformats.org/officeDocument/2006/relationships/tags" Target="../tags/tag22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8.m4a"/><Relationship Id="rId7" Type="http://schemas.openxmlformats.org/officeDocument/2006/relationships/image" Target="../media/image2.png"/><Relationship Id="rId2" Type="http://schemas.microsoft.com/office/2007/relationships/media" Target="../media/media38.m4a"/><Relationship Id="rId1" Type="http://schemas.openxmlformats.org/officeDocument/2006/relationships/tags" Target="../tags/tag23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9.m4a"/><Relationship Id="rId7" Type="http://schemas.openxmlformats.org/officeDocument/2006/relationships/image" Target="../media/image32.png"/><Relationship Id="rId2" Type="http://schemas.microsoft.com/office/2007/relationships/media" Target="../media/media39.m4a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40.m4a"/><Relationship Id="rId7" Type="http://schemas.openxmlformats.org/officeDocument/2006/relationships/image" Target="../media/image2.png"/><Relationship Id="rId2" Type="http://schemas.microsoft.com/office/2007/relationships/media" Target="../media/media40.m4a"/><Relationship Id="rId1" Type="http://schemas.openxmlformats.org/officeDocument/2006/relationships/tags" Target="../tags/tag25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1.m4a"/><Relationship Id="rId7" Type="http://schemas.openxmlformats.org/officeDocument/2006/relationships/image" Target="../media/image2.png"/><Relationship Id="rId2" Type="http://schemas.microsoft.com/office/2007/relationships/media" Target="../media/media41.m4a"/><Relationship Id="rId1" Type="http://schemas.openxmlformats.org/officeDocument/2006/relationships/tags" Target="../tags/tag26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42.m4a"/><Relationship Id="rId7" Type="http://schemas.openxmlformats.org/officeDocument/2006/relationships/image" Target="../media/image2.png"/><Relationship Id="rId2" Type="http://schemas.microsoft.com/office/2007/relationships/media" Target="../media/media42.m4a"/><Relationship Id="rId1" Type="http://schemas.openxmlformats.org/officeDocument/2006/relationships/tags" Target="../tags/tag27.xml"/><Relationship Id="rId6" Type="http://schemas.openxmlformats.org/officeDocument/2006/relationships/image" Target="../media/image3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m4a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3.m4a"/><Relationship Id="rId7" Type="http://schemas.openxmlformats.org/officeDocument/2006/relationships/image" Target="../media/image37.png"/><Relationship Id="rId2" Type="http://schemas.microsoft.com/office/2007/relationships/media" Target="../media/media43.m4a"/><Relationship Id="rId1" Type="http://schemas.openxmlformats.org/officeDocument/2006/relationships/tags" Target="../tags/tag28.xml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4.m4a"/><Relationship Id="rId7" Type="http://schemas.openxmlformats.org/officeDocument/2006/relationships/image" Target="../media/image2.png"/><Relationship Id="rId2" Type="http://schemas.microsoft.com/office/2007/relationships/media" Target="../media/media44.m4a"/><Relationship Id="rId1" Type="http://schemas.openxmlformats.org/officeDocument/2006/relationships/tags" Target="../tags/tag29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5.m4a"/><Relationship Id="rId7" Type="http://schemas.openxmlformats.org/officeDocument/2006/relationships/image" Target="../media/image2.png"/><Relationship Id="rId2" Type="http://schemas.microsoft.com/office/2007/relationships/media" Target="../media/media45.m4a"/><Relationship Id="rId1" Type="http://schemas.openxmlformats.org/officeDocument/2006/relationships/tags" Target="../tags/tag30.xml"/><Relationship Id="rId6" Type="http://schemas.openxmlformats.org/officeDocument/2006/relationships/image" Target="../media/image39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6.m4a"/><Relationship Id="rId7" Type="http://schemas.openxmlformats.org/officeDocument/2006/relationships/image" Target="../media/image2.png"/><Relationship Id="rId2" Type="http://schemas.microsoft.com/office/2007/relationships/media" Target="../media/media46.m4a"/><Relationship Id="rId1" Type="http://schemas.openxmlformats.org/officeDocument/2006/relationships/tags" Target="../tags/tag31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7.m4a"/><Relationship Id="rId7" Type="http://schemas.openxmlformats.org/officeDocument/2006/relationships/image" Target="../media/image2.png"/><Relationship Id="rId2" Type="http://schemas.microsoft.com/office/2007/relationships/media" Target="../media/media47.m4a"/><Relationship Id="rId1" Type="http://schemas.openxmlformats.org/officeDocument/2006/relationships/tags" Target="../tags/tag32.xml"/><Relationship Id="rId6" Type="http://schemas.openxmlformats.org/officeDocument/2006/relationships/image" Target="../media/image41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48.m4a"/><Relationship Id="rId7" Type="http://schemas.openxmlformats.org/officeDocument/2006/relationships/image" Target="../media/image43.png"/><Relationship Id="rId2" Type="http://schemas.openxmlformats.org/officeDocument/2006/relationships/audio" Target="NULL" TargetMode="External"/><Relationship Id="rId1" Type="http://schemas.openxmlformats.org/officeDocument/2006/relationships/tags" Target="../tags/tag33.xml"/><Relationship Id="rId6" Type="http://schemas.openxmlformats.org/officeDocument/2006/relationships/image" Target="../media/image4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audio" Target="../media/media49.m4a"/><Relationship Id="rId7" Type="http://schemas.openxmlformats.org/officeDocument/2006/relationships/image" Target="../media/image45.png"/><Relationship Id="rId2" Type="http://schemas.microsoft.com/office/2007/relationships/media" Target="../media/media49.m4a"/><Relationship Id="rId1" Type="http://schemas.openxmlformats.org/officeDocument/2006/relationships/tags" Target="../tags/tag34.xml"/><Relationship Id="rId6" Type="http://schemas.openxmlformats.org/officeDocument/2006/relationships/image" Target="../media/image4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0.m4a"/><Relationship Id="rId7" Type="http://schemas.openxmlformats.org/officeDocument/2006/relationships/image" Target="../media/image47.png"/><Relationship Id="rId2" Type="http://schemas.microsoft.com/office/2007/relationships/media" Target="../media/media50.m4a"/><Relationship Id="rId1" Type="http://schemas.openxmlformats.org/officeDocument/2006/relationships/tags" Target="../tags/tag35.xml"/><Relationship Id="rId6" Type="http://schemas.openxmlformats.org/officeDocument/2006/relationships/image" Target="../media/image4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media51.m4a"/><Relationship Id="rId7" Type="http://schemas.openxmlformats.org/officeDocument/2006/relationships/image" Target="../media/image2.png"/><Relationship Id="rId2" Type="http://schemas.microsoft.com/office/2007/relationships/media" Target="../media/media51.m4a"/><Relationship Id="rId1" Type="http://schemas.openxmlformats.org/officeDocument/2006/relationships/tags" Target="../tags/tag36.xml"/><Relationship Id="rId6" Type="http://schemas.openxmlformats.org/officeDocument/2006/relationships/image" Target="../media/image4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media52.m4a"/><Relationship Id="rId7" Type="http://schemas.openxmlformats.org/officeDocument/2006/relationships/image" Target="../media/image2.png"/><Relationship Id="rId2" Type="http://schemas.microsoft.com/office/2007/relationships/media" Target="../media/media52.m4a"/><Relationship Id="rId1" Type="http://schemas.openxmlformats.org/officeDocument/2006/relationships/tags" Target="../tags/tag37.xml"/><Relationship Id="rId6" Type="http://schemas.openxmlformats.org/officeDocument/2006/relationships/image" Target="../media/image49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media53.m4a"/><Relationship Id="rId7" Type="http://schemas.openxmlformats.org/officeDocument/2006/relationships/image" Target="../media/image2.png"/><Relationship Id="rId2" Type="http://schemas.microsoft.com/office/2007/relationships/media" Target="../media/media53.m4a"/><Relationship Id="rId1" Type="http://schemas.openxmlformats.org/officeDocument/2006/relationships/tags" Target="../tags/tag38.xml"/><Relationship Id="rId6" Type="http://schemas.openxmlformats.org/officeDocument/2006/relationships/image" Target="../media/image49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4.m4a"/><Relationship Id="rId7" Type="http://schemas.openxmlformats.org/officeDocument/2006/relationships/image" Target="../media/image49.png"/><Relationship Id="rId2" Type="http://schemas.microsoft.com/office/2007/relationships/media" Target="../media/media54.m4a"/><Relationship Id="rId1" Type="http://schemas.openxmlformats.org/officeDocument/2006/relationships/tags" Target="../tags/tag3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5.m4a"/><Relationship Id="rId7" Type="http://schemas.openxmlformats.org/officeDocument/2006/relationships/image" Target="../media/image51.png"/><Relationship Id="rId2" Type="http://schemas.microsoft.com/office/2007/relationships/media" Target="../media/media55.m4a"/><Relationship Id="rId1" Type="http://schemas.openxmlformats.org/officeDocument/2006/relationships/tags" Target="../tags/tag40.xml"/><Relationship Id="rId6" Type="http://schemas.openxmlformats.org/officeDocument/2006/relationships/image" Target="../media/image5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6.m4a"/><Relationship Id="rId7" Type="http://schemas.openxmlformats.org/officeDocument/2006/relationships/image" Target="../media/image44.png"/><Relationship Id="rId2" Type="http://schemas.microsoft.com/office/2007/relationships/media" Target="../media/media56.m4a"/><Relationship Id="rId1" Type="http://schemas.openxmlformats.org/officeDocument/2006/relationships/tags" Target="../tags/tag41.xml"/><Relationship Id="rId6" Type="http://schemas.openxmlformats.org/officeDocument/2006/relationships/image" Target="../media/image47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7.m4a"/><Relationship Id="rId2" Type="http://schemas.microsoft.com/office/2007/relationships/media" Target="../media/media57.m4a"/><Relationship Id="rId1" Type="http://schemas.openxmlformats.org/officeDocument/2006/relationships/tags" Target="../tags/tag4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2" Type="http://schemas.openxmlformats.org/officeDocument/2006/relationships/audio" Target="NULL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0.m4a"/><Relationship Id="rId4" Type="http://schemas.microsoft.com/office/2007/relationships/media" Target="../media/media10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12170200" cy="15894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矩形 8"/>
          <p:cNvSpPr/>
          <p:nvPr/>
        </p:nvSpPr>
        <p:spPr>
          <a:xfrm>
            <a:off x="1" y="2196250"/>
            <a:ext cx="12194540" cy="1324497"/>
          </a:xfrm>
          <a:prstGeom prst="rect">
            <a:avLst/>
          </a:prstGeom>
          <a:solidFill>
            <a:srgbClr val="920000">
              <a:alpha val="86000"/>
            </a:srgbClr>
          </a:solidFill>
          <a:ln w="9525">
            <a:noFill/>
          </a:ln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sz="4267" b="1" dirty="0" smtClean="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sym typeface="+mn-ea"/>
              </a:rPr>
              <a:t>高级人工</a:t>
            </a:r>
            <a:r>
              <a:rPr lang="zh-CN" altLang="en-US" sz="4267" b="1" dirty="0" smtClean="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sym typeface="+mn-ea"/>
              </a:rPr>
              <a:t>智能</a:t>
            </a:r>
            <a:endParaRPr lang="zh-CN" altLang="en-US" sz="4267" b="1" dirty="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5333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小标宋简体" panose="03000509000000000000" charset="-122"/>
              <a:ea typeface="方正小标宋简体" panose="03000509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0221" y="3674500"/>
            <a:ext cx="4291559" cy="1178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333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小标宋简体" panose="03000509000000000000" charset="-122"/>
                <a:ea typeface="方正小标宋简体" panose="03000509000000000000" charset="-122"/>
                <a:sym typeface="+mn-ea"/>
              </a:rPr>
              <a:t>线上实验课堂</a:t>
            </a: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91333" y="57573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01"/>
    </mc:Choice>
    <mc:Fallback xmlns="">
      <p:transition spd="slow" advClick="0" advTm="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963799-02FB-4A5D-BA6E-8A7D063AC593}"/>
              </a:ext>
            </a:extLst>
          </p:cNvPr>
          <p:cNvSpPr txBox="1"/>
          <p:nvPr/>
        </p:nvSpPr>
        <p:spPr>
          <a:xfrm>
            <a:off x="776059" y="1696689"/>
            <a:ext cx="11848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  <a:r>
              <a:rPr lang="zh-CN" altLang="en-US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的手写数字识别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5BDF658F-68AB-4C08-BB19-12DEF9D4DDF3}"/>
              </a:ext>
            </a:extLst>
          </p:cNvPr>
          <p:cNvSpPr/>
          <p:nvPr/>
        </p:nvSpPr>
        <p:spPr>
          <a:xfrm>
            <a:off x="1859281" y="1809286"/>
            <a:ext cx="599440" cy="2710631"/>
          </a:xfrm>
          <a:prstGeom prst="leftBrace">
            <a:avLst>
              <a:gd name="adj1" fmla="val 5219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4710F0-1532-4418-93E0-6C4226B244F0}"/>
              </a:ext>
            </a:extLst>
          </p:cNvPr>
          <p:cNvSpPr txBox="1"/>
          <p:nvPr/>
        </p:nvSpPr>
        <p:spPr>
          <a:xfrm>
            <a:off x="2837211" y="1809286"/>
            <a:ext cx="6096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确定网络的输入、输出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800" dirty="0">
              <a:solidFill>
                <a:srgbClr val="C0000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：创建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神经网络模型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C0000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：训练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神经网络；</a:t>
            </a:r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:4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用测试数据进行测试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F9DD5D-B409-4993-92B9-E28AC52AB916}"/>
              </a:ext>
            </a:extLst>
          </p:cNvPr>
          <p:cNvSpPr/>
          <p:nvPr/>
        </p:nvSpPr>
        <p:spPr>
          <a:xfrm>
            <a:off x="2566929" y="2633031"/>
            <a:ext cx="5671727" cy="24126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A40184-A731-44A8-A2F0-C1031C4C03B5}"/>
              </a:ext>
            </a:extLst>
          </p:cNvPr>
          <p:cNvSpPr txBox="1"/>
          <p:nvPr/>
        </p:nvSpPr>
        <p:spPr>
          <a:xfrm>
            <a:off x="8933211" y="3164601"/>
            <a:ext cx="2171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神经网络工具箱</a:t>
            </a:r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50EDD628-27D8-4EC7-9A5D-26C699147E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4DA623C-AC95-4CC5-9FA3-834AD2A58675}"/>
              </a:ext>
            </a:extLst>
          </p:cNvPr>
          <p:cNvSpPr/>
          <p:nvPr/>
        </p:nvSpPr>
        <p:spPr>
          <a:xfrm>
            <a:off x="8844705" y="3028848"/>
            <a:ext cx="2171791" cy="12478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26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492"/>
    </mc:Choice>
    <mc:Fallback xmlns="">
      <p:transition spd="slow" advClick="0" advTm="20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918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85F4AB-AEFD-4973-9A17-504EA973AE1B}"/>
              </a:ext>
            </a:extLst>
          </p:cNvPr>
          <p:cNvSpPr txBox="1"/>
          <p:nvPr/>
        </p:nvSpPr>
        <p:spPr>
          <a:xfrm>
            <a:off x="1115457" y="2260996"/>
            <a:ext cx="72243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特征提取的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E86B66-C517-474A-B5A5-9FF6C7E0E671}"/>
              </a:ext>
            </a:extLst>
          </p:cNvPr>
          <p:cNvSpPr txBox="1"/>
          <p:nvPr/>
        </p:nvSpPr>
        <p:spPr>
          <a:xfrm>
            <a:off x="437917" y="1170461"/>
            <a:ext cx="111628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神经网络输入、输出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实现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79305C-01ED-41EC-9A09-498A247D6377}"/>
              </a:ext>
            </a:extLst>
          </p:cNvPr>
          <p:cNvSpPr txBox="1"/>
          <p:nvPr/>
        </p:nvSpPr>
        <p:spPr>
          <a:xfrm>
            <a:off x="2376889" y="3351531"/>
            <a:ext cx="60978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lphaLcPeriod"/>
            </a:pPr>
            <a:r>
              <a:rPr lang="zh-CN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读入手写数字的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图片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7648AF-7F44-4A65-9A56-CDEADF554C17}"/>
              </a:ext>
            </a:extLst>
          </p:cNvPr>
          <p:cNvSpPr txBox="1"/>
          <p:nvPr/>
        </p:nvSpPr>
        <p:spPr>
          <a:xfrm>
            <a:off x="1115457" y="4335236"/>
            <a:ext cx="9432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手写数字</a:t>
            </a:r>
            <a:r>
              <a:rPr lang="zh-CN" altLang="en-US" sz="3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数据集</a:t>
            </a:r>
            <a:r>
              <a:rPr lang="en-US" altLang="zh-CN" sz="3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</a:t>
            </a:r>
            <a:r>
              <a:rPr lang="zh-CN" altLang="en-US" sz="3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最通用的</a:t>
            </a:r>
            <a:r>
              <a:rPr lang="en-US" altLang="zh-CN" sz="3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--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MNIST</a:t>
            </a:r>
            <a:r>
              <a:rPr lang="zh-CN" altLang="zh-CN" sz="3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手写数字</a:t>
            </a:r>
            <a:r>
              <a:rPr lang="zh-CN" altLang="en-US" sz="3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</a:t>
            </a:r>
            <a:r>
              <a:rPr lang="zh-CN" altLang="en-US" sz="3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集，网盘链接</a:t>
            </a:r>
            <a:r>
              <a:rPr lang="zh-CN" altLang="en-US" sz="3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：</a:t>
            </a:r>
            <a:r>
              <a:rPr lang="en-US" altLang="zh-CN" sz="3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https://pan.baidu.com/s/1m_-BPeVPh6LsJo2YbOtD4Q </a:t>
            </a:r>
            <a:r>
              <a:rPr lang="zh-CN" altLang="en-US" sz="36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，提取</a:t>
            </a:r>
            <a:r>
              <a:rPr lang="zh-CN" altLang="en-US" sz="3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码：</a:t>
            </a:r>
            <a:r>
              <a:rPr lang="en-US" altLang="zh-CN" sz="3600" dirty="0" err="1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hzeu</a:t>
            </a:r>
            <a:endParaRPr lang="zh-CN" altLang="en-US" sz="3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CA0F5C4-806B-46FC-9E26-6E350EE2C47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0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02180" y="3225800"/>
            <a:ext cx="406400" cy="406400"/>
          </a:xfrm>
          <a:prstGeom prst="rect">
            <a:avLst/>
          </a:prstGeom>
        </p:spPr>
      </p:pic>
      <p:pic>
        <p:nvPicPr>
          <p:cNvPr id="1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6722E90-0568-48CF-A87D-7841F96BAFD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02180" y="3805884"/>
            <a:ext cx="406400" cy="406400"/>
          </a:xfrm>
          <a:prstGeom prst="rect">
            <a:avLst/>
          </a:prstGeom>
        </p:spPr>
      </p:pic>
      <p:pic>
        <p:nvPicPr>
          <p:cNvPr id="1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C76BCFC-FE92-46C6-BBF8-1EEE3A1887B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12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02180" y="264571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000"/>
    </mc:Choice>
    <mc:Fallback xmlns="">
      <p:transition spd="slow" advClick="0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717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17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102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40816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81459F-B251-422C-96C0-312C1ECCC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11" y="2325222"/>
            <a:ext cx="9715500" cy="28509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31604D-5442-4AAE-81C1-C9D203B18236}"/>
              </a:ext>
            </a:extLst>
          </p:cNvPr>
          <p:cNvSpPr txBox="1"/>
          <p:nvPr/>
        </p:nvSpPr>
        <p:spPr>
          <a:xfrm>
            <a:off x="823511" y="829673"/>
            <a:ext cx="60978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MNIST</a:t>
            </a:r>
            <a:r>
              <a:rPr lang="zh-CN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手写数字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数据集</a:t>
            </a:r>
            <a:endParaRPr lang="zh-CN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B46CB8-385D-4C0D-8444-AC27CDD6B112}"/>
              </a:ext>
            </a:extLst>
          </p:cNvPr>
          <p:cNvSpPr/>
          <p:nvPr/>
        </p:nvSpPr>
        <p:spPr>
          <a:xfrm>
            <a:off x="2300685" y="2325222"/>
            <a:ext cx="1874707" cy="5406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031B052-DD9F-4659-B43A-24DC4EB29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68815" y="302535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4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1000"/>
    </mc:Choice>
    <mc:Fallback xmlns=""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163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FF7558-A0F1-48B8-BF25-305DB7F35B7E}"/>
              </a:ext>
            </a:extLst>
          </p:cNvPr>
          <p:cNvSpPr txBox="1"/>
          <p:nvPr/>
        </p:nvSpPr>
        <p:spPr>
          <a:xfrm>
            <a:off x="823511" y="829673"/>
            <a:ext cx="60978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MNIST</a:t>
            </a:r>
            <a:r>
              <a:rPr lang="zh-CN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手写数字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数据集</a:t>
            </a:r>
            <a:endParaRPr lang="zh-CN" altLang="en-US" sz="4400" dirty="0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07396F05-AA7D-4E04-9A48-C9494182C9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9B9D53-E964-40D7-B455-4C7F42E27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336" y="1723852"/>
            <a:ext cx="9067800" cy="4181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68D16A-C35E-4F97-A27C-D07D584DD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0864" y="3262719"/>
            <a:ext cx="10011136" cy="2562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543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4613"/>
    </mc:Choice>
    <mc:Fallback xmlns="">
      <p:transition spd="slow" advClick="0" advTm="34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37755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A346C23-E9D1-4C3F-9C1D-7BDF19E54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2243310"/>
            <a:ext cx="11506200" cy="3429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4C169D-74CB-41EF-B3B8-1AE8FA6B926C}"/>
              </a:ext>
            </a:extLst>
          </p:cNvPr>
          <p:cNvSpPr txBox="1"/>
          <p:nvPr/>
        </p:nvSpPr>
        <p:spPr>
          <a:xfrm>
            <a:off x="342900" y="1265876"/>
            <a:ext cx="110058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数据集与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程序在同根目录文件夹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769271-8791-4C1E-8AEE-DFEDD0B1762A}"/>
              </a:ext>
            </a:extLst>
          </p:cNvPr>
          <p:cNvSpPr txBox="1"/>
          <p:nvPr/>
        </p:nvSpPr>
        <p:spPr>
          <a:xfrm>
            <a:off x="856561" y="5672310"/>
            <a:ext cx="60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同根目录的文件夹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B3BB5099-0BCE-4722-808C-7BD39AD4D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2D08C0B-AE25-4A0F-9789-47B1822DF7DE}"/>
              </a:ext>
            </a:extLst>
          </p:cNvPr>
          <p:cNvSpPr/>
          <p:nvPr/>
        </p:nvSpPr>
        <p:spPr>
          <a:xfrm>
            <a:off x="560019" y="3172858"/>
            <a:ext cx="1500135" cy="281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18FBAE-AF2B-4742-A264-957DF953EEDE}"/>
              </a:ext>
            </a:extLst>
          </p:cNvPr>
          <p:cNvSpPr/>
          <p:nvPr/>
        </p:nvSpPr>
        <p:spPr>
          <a:xfrm>
            <a:off x="560019" y="3548095"/>
            <a:ext cx="2006911" cy="19162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500FE8-53E9-4272-B394-A8F2862A2771}"/>
              </a:ext>
            </a:extLst>
          </p:cNvPr>
          <p:cNvSpPr txBox="1"/>
          <p:nvPr/>
        </p:nvSpPr>
        <p:spPr>
          <a:xfrm>
            <a:off x="2500828" y="3064233"/>
            <a:ext cx="200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数据集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1A5F0B-962A-41B8-8869-0CB94F96521D}"/>
              </a:ext>
            </a:extLst>
          </p:cNvPr>
          <p:cNvSpPr txBox="1"/>
          <p:nvPr/>
        </p:nvSpPr>
        <p:spPr>
          <a:xfrm>
            <a:off x="2765234" y="4010140"/>
            <a:ext cx="1333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MATLAB</a:t>
            </a:r>
            <a:r>
              <a:rPr lang="zh-CN" altLang="en-US" sz="2400" dirty="0">
                <a:solidFill>
                  <a:srgbClr val="C00000"/>
                </a:solidFill>
              </a:rPr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150684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204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E4F12EA-6CD7-4841-A750-9F0ECEF35FEC}"/>
              </a:ext>
            </a:extLst>
          </p:cNvPr>
          <p:cNvSpPr txBox="1"/>
          <p:nvPr/>
        </p:nvSpPr>
        <p:spPr>
          <a:xfrm>
            <a:off x="342900" y="1265876"/>
            <a:ext cx="60978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程序结构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D434EA-97A7-412D-9716-7AC4B17B1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14" y="2559522"/>
            <a:ext cx="11506200" cy="3429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A4233B0-DBDD-445B-8B66-F41133A62A07}"/>
              </a:ext>
            </a:extLst>
          </p:cNvPr>
          <p:cNvSpPr/>
          <p:nvPr/>
        </p:nvSpPr>
        <p:spPr>
          <a:xfrm>
            <a:off x="464086" y="4450815"/>
            <a:ext cx="1500135" cy="281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799A69-8FC1-41FD-9AA5-0F91BDE10175}"/>
              </a:ext>
            </a:extLst>
          </p:cNvPr>
          <p:cNvSpPr txBox="1"/>
          <p:nvPr/>
        </p:nvSpPr>
        <p:spPr>
          <a:xfrm>
            <a:off x="2206593" y="4360922"/>
            <a:ext cx="1333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主程序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69F0A4-0FD6-4FDC-9051-F05D3C0D3A37}"/>
              </a:ext>
            </a:extLst>
          </p:cNvPr>
          <p:cNvSpPr txBox="1"/>
          <p:nvPr/>
        </p:nvSpPr>
        <p:spPr>
          <a:xfrm>
            <a:off x="2414072" y="5186091"/>
            <a:ext cx="188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子函数文件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DEDEA6-5623-4A76-8031-0824839A087B}"/>
              </a:ext>
            </a:extLst>
          </p:cNvPr>
          <p:cNvSpPr/>
          <p:nvPr/>
        </p:nvSpPr>
        <p:spPr>
          <a:xfrm>
            <a:off x="464086" y="4849222"/>
            <a:ext cx="1880665" cy="7839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2E049C4-5F57-499D-8E29-6AB7608F4EB3}"/>
              </a:ext>
            </a:extLst>
          </p:cNvPr>
          <p:cNvSpPr/>
          <p:nvPr/>
        </p:nvSpPr>
        <p:spPr>
          <a:xfrm>
            <a:off x="467306" y="3836717"/>
            <a:ext cx="1877445" cy="5622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音频 26">
            <a:hlinkClick r:id="" action="ppaction://media"/>
            <a:extLst>
              <a:ext uri="{FF2B5EF4-FFF2-40B4-BE49-F238E27FC236}">
                <a16:creationId xmlns:a16="http://schemas.microsoft.com/office/drawing/2014/main" id="{ECF05B88-DBFD-474D-BBFE-EBE13DD3EEE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394.494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1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102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8CD8BBD-0673-46FB-8753-0763DD1EE2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87"/>
          <a:stretch/>
        </p:blipFill>
        <p:spPr bwMode="auto">
          <a:xfrm>
            <a:off x="196735" y="2778549"/>
            <a:ext cx="11798530" cy="23537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43DAEE-C9D2-4D9A-8C2D-1126A088F387}"/>
              </a:ext>
            </a:extLst>
          </p:cNvPr>
          <p:cNvSpPr txBox="1"/>
          <p:nvPr/>
        </p:nvSpPr>
        <p:spPr>
          <a:xfrm>
            <a:off x="342900" y="1265876"/>
            <a:ext cx="70840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读入手写数字样本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的主程序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D0E154-58AC-48D7-8629-A39FC95515CF}"/>
              </a:ext>
            </a:extLst>
          </p:cNvPr>
          <p:cNvSpPr txBox="1"/>
          <p:nvPr/>
        </p:nvSpPr>
        <p:spPr>
          <a:xfrm>
            <a:off x="7579360" y="1265876"/>
            <a:ext cx="1574800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清除命令窗口的内容           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E8B067-29A5-464B-A048-5CDFA093F1AE}"/>
              </a:ext>
            </a:extLst>
          </p:cNvPr>
          <p:cNvSpPr txBox="1"/>
          <p:nvPr/>
        </p:nvSpPr>
        <p:spPr>
          <a:xfrm>
            <a:off x="7579360" y="2969036"/>
            <a:ext cx="1574096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清除工作空间的所有变量 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F65460-9795-4642-8B3D-C99B9C583652}"/>
              </a:ext>
            </a:extLst>
          </p:cNvPr>
          <p:cNvSpPr txBox="1"/>
          <p:nvPr/>
        </p:nvSpPr>
        <p:spPr>
          <a:xfrm>
            <a:off x="7579360" y="4532124"/>
            <a:ext cx="1574096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关闭所有的图像窗口 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B5A9688-7157-47D7-9078-CDCAC2401374}"/>
              </a:ext>
            </a:extLst>
          </p:cNvPr>
          <p:cNvCxnSpPr>
            <a:endCxn id="4" idx="1"/>
          </p:cNvCxnSpPr>
          <p:nvPr/>
        </p:nvCxnSpPr>
        <p:spPr>
          <a:xfrm flipV="1">
            <a:off x="1483360" y="1866041"/>
            <a:ext cx="6096000" cy="14359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D1B690F-8E1D-4D47-A921-320449D84271}"/>
              </a:ext>
            </a:extLst>
          </p:cNvPr>
          <p:cNvCxnSpPr/>
          <p:nvPr/>
        </p:nvCxnSpPr>
        <p:spPr>
          <a:xfrm flipV="1">
            <a:off x="2164080" y="3599472"/>
            <a:ext cx="5415280" cy="3329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696B19-436B-4340-90FB-F2E3A83CB333}"/>
              </a:ext>
            </a:extLst>
          </p:cNvPr>
          <p:cNvCxnSpPr>
            <a:endCxn id="7" idx="1"/>
          </p:cNvCxnSpPr>
          <p:nvPr/>
        </p:nvCxnSpPr>
        <p:spPr>
          <a:xfrm>
            <a:off x="2245360" y="3900415"/>
            <a:ext cx="5334000" cy="12318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964174E-C4D0-40E2-B26B-046CDED776EE}"/>
              </a:ext>
            </a:extLst>
          </p:cNvPr>
          <p:cNvSpPr txBox="1"/>
          <p:nvPr/>
        </p:nvSpPr>
        <p:spPr>
          <a:xfrm>
            <a:off x="5308952" y="5399939"/>
            <a:ext cx="908968" cy="4755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注释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A0D7FAF-5BF1-401C-BB44-72AA3959038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45360" y="4248721"/>
            <a:ext cx="3063592" cy="138900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9B7FD30-857E-43F4-A866-60C265C1A1F9}"/>
              </a:ext>
            </a:extLst>
          </p:cNvPr>
          <p:cNvSpPr txBox="1"/>
          <p:nvPr/>
        </p:nvSpPr>
        <p:spPr>
          <a:xfrm>
            <a:off x="4206240" y="5447301"/>
            <a:ext cx="908968" cy="4755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赋值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98E578C-D387-43FC-A512-2191FF5653B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335688" y="4579486"/>
            <a:ext cx="2870552" cy="11056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音频 26">
            <a:hlinkClick r:id="" action="ppaction://media"/>
            <a:extLst>
              <a:ext uri="{FF2B5EF4-FFF2-40B4-BE49-F238E27FC236}">
                <a16:creationId xmlns:a16="http://schemas.microsoft.com/office/drawing/2014/main" id="{E54E1555-96FC-47C0-ACC3-7A0D4E8181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016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1"/>
    </mc:Choice>
    <mc:Fallback xmlns="">
      <p:transition spd="slow" advTm="61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7" grpId="0" animBg="1"/>
      <p:bldP spid="15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8CD8BBD-0673-46FB-8753-0763DD1EE2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87"/>
          <a:stretch/>
        </p:blipFill>
        <p:spPr bwMode="auto">
          <a:xfrm>
            <a:off x="196735" y="2778549"/>
            <a:ext cx="11798530" cy="23537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43DAEE-C9D2-4D9A-8C2D-1126A088F387}"/>
              </a:ext>
            </a:extLst>
          </p:cNvPr>
          <p:cNvSpPr txBox="1"/>
          <p:nvPr/>
        </p:nvSpPr>
        <p:spPr>
          <a:xfrm>
            <a:off x="342900" y="1265876"/>
            <a:ext cx="70332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读入手写数字样本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的主程序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D0E154-58AC-48D7-8629-A39FC95515CF}"/>
              </a:ext>
            </a:extLst>
          </p:cNvPr>
          <p:cNvSpPr txBox="1"/>
          <p:nvPr/>
        </p:nvSpPr>
        <p:spPr>
          <a:xfrm>
            <a:off x="7579360" y="1265876"/>
            <a:ext cx="1574800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清除命令窗口的内容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E8B067-29A5-464B-A048-5CDFA093F1AE}"/>
              </a:ext>
            </a:extLst>
          </p:cNvPr>
          <p:cNvSpPr txBox="1"/>
          <p:nvPr/>
        </p:nvSpPr>
        <p:spPr>
          <a:xfrm>
            <a:off x="7579360" y="2969036"/>
            <a:ext cx="1574096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清除工作空间的所有变量 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F65460-9795-4642-8B3D-C99B9C583652}"/>
              </a:ext>
            </a:extLst>
          </p:cNvPr>
          <p:cNvSpPr txBox="1"/>
          <p:nvPr/>
        </p:nvSpPr>
        <p:spPr>
          <a:xfrm>
            <a:off x="7579360" y="4532124"/>
            <a:ext cx="1574096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关闭所有的图像窗口 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B5A9688-7157-47D7-9078-CDCAC2401374}"/>
              </a:ext>
            </a:extLst>
          </p:cNvPr>
          <p:cNvCxnSpPr>
            <a:endCxn id="4" idx="1"/>
          </p:cNvCxnSpPr>
          <p:nvPr/>
        </p:nvCxnSpPr>
        <p:spPr>
          <a:xfrm flipV="1">
            <a:off x="1483360" y="1866041"/>
            <a:ext cx="6096000" cy="14359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D1B690F-8E1D-4D47-A921-320449D84271}"/>
              </a:ext>
            </a:extLst>
          </p:cNvPr>
          <p:cNvCxnSpPr/>
          <p:nvPr/>
        </p:nvCxnSpPr>
        <p:spPr>
          <a:xfrm flipV="1">
            <a:off x="2164080" y="3599472"/>
            <a:ext cx="5415280" cy="3329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696B19-436B-4340-90FB-F2E3A83CB333}"/>
              </a:ext>
            </a:extLst>
          </p:cNvPr>
          <p:cNvCxnSpPr>
            <a:endCxn id="7" idx="1"/>
          </p:cNvCxnSpPr>
          <p:nvPr/>
        </p:nvCxnSpPr>
        <p:spPr>
          <a:xfrm>
            <a:off x="2245360" y="3900415"/>
            <a:ext cx="5334000" cy="12318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964174E-C4D0-40E2-B26B-046CDED776EE}"/>
              </a:ext>
            </a:extLst>
          </p:cNvPr>
          <p:cNvSpPr txBox="1"/>
          <p:nvPr/>
        </p:nvSpPr>
        <p:spPr>
          <a:xfrm>
            <a:off x="5308952" y="5399939"/>
            <a:ext cx="908968" cy="4755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赋值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A0D7FAF-5BF1-401C-BB44-72AA3959038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38400" y="4532124"/>
            <a:ext cx="2870552" cy="11056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1D7D01A-47DD-4F68-963E-24A304B1080C}"/>
              </a:ext>
            </a:extLst>
          </p:cNvPr>
          <p:cNvSpPr txBox="1"/>
          <p:nvPr/>
        </p:nvSpPr>
        <p:spPr>
          <a:xfrm>
            <a:off x="2245360" y="5496115"/>
            <a:ext cx="2076741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调用编写的子函数，读入手写数字样本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BBE0A42-54A6-41FD-AE3F-CD4BC1360E3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205346" y="4905757"/>
            <a:ext cx="1040014" cy="11905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音频 33">
            <a:hlinkClick r:id="" action="ppaction://media"/>
            <a:extLst>
              <a:ext uri="{FF2B5EF4-FFF2-40B4-BE49-F238E27FC236}">
                <a16:creationId xmlns:a16="http://schemas.microsoft.com/office/drawing/2014/main" id="{EEE11F11-8D11-49E9-8A02-FD66E0BE4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1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07"/>
    </mc:Choice>
    <mc:Fallback xmlns="">
      <p:transition spd="slow" advTm="64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A07E1D-A9D9-4EF6-AAF5-0EC45AEAC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51" y="2232811"/>
            <a:ext cx="10214471" cy="4321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81B15A-559F-4244-9F02-D21858CFD6F6}"/>
              </a:ext>
            </a:extLst>
          </p:cNvPr>
          <p:cNvSpPr txBox="1"/>
          <p:nvPr/>
        </p:nvSpPr>
        <p:spPr>
          <a:xfrm>
            <a:off x="244511" y="789027"/>
            <a:ext cx="79304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编写</a:t>
            </a:r>
            <a:r>
              <a:rPr lang="zh-CN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读入手写数字样本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子函数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BF698A-BE6B-4232-B830-ED22D4677E80}"/>
              </a:ext>
            </a:extLst>
          </p:cNvPr>
          <p:cNvSpPr txBox="1"/>
          <p:nvPr/>
        </p:nvSpPr>
        <p:spPr>
          <a:xfrm>
            <a:off x="8273349" y="3356217"/>
            <a:ext cx="1880665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函数文件名称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A811DD-B451-4FC4-B593-D2806C6D8D40}"/>
              </a:ext>
            </a:extLst>
          </p:cNvPr>
          <p:cNvSpPr txBox="1"/>
          <p:nvPr/>
        </p:nvSpPr>
        <p:spPr>
          <a:xfrm>
            <a:off x="3706753" y="1518166"/>
            <a:ext cx="1201263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函数名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12CF57-B124-492C-B4A4-41BC02D40E7E}"/>
              </a:ext>
            </a:extLst>
          </p:cNvPr>
          <p:cNvCxnSpPr/>
          <p:nvPr/>
        </p:nvCxnSpPr>
        <p:spPr>
          <a:xfrm>
            <a:off x="3476847" y="2828260"/>
            <a:ext cx="73364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2B2A38D-785D-49F1-89BD-B0A0ACDC626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816703" y="1979831"/>
            <a:ext cx="490682" cy="8484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E23D6DA2-ECBD-4797-AD84-C2BE2FE29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2607" y="839929"/>
            <a:ext cx="3429000" cy="2324100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9D4C2B0-AFB9-4ED4-A809-3707C96F04CD}"/>
              </a:ext>
            </a:extLst>
          </p:cNvPr>
          <p:cNvCxnSpPr>
            <a:cxnSpLocks/>
          </p:cNvCxnSpPr>
          <p:nvPr/>
        </p:nvCxnSpPr>
        <p:spPr>
          <a:xfrm>
            <a:off x="4375082" y="2847245"/>
            <a:ext cx="73364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20CC53B-439D-4FDA-A868-7D185EDFDFC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741905" y="2847245"/>
            <a:ext cx="792109" cy="23083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B3B13C9-4684-4D06-8198-55B37E6CC6BD}"/>
              </a:ext>
            </a:extLst>
          </p:cNvPr>
          <p:cNvSpPr txBox="1"/>
          <p:nvPr/>
        </p:nvSpPr>
        <p:spPr>
          <a:xfrm>
            <a:off x="5534014" y="2847245"/>
            <a:ext cx="1426585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输入参数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3995A09-87EC-416B-BBCD-DAEE78DB76B4}"/>
              </a:ext>
            </a:extLst>
          </p:cNvPr>
          <p:cNvCxnSpPr>
            <a:cxnSpLocks/>
          </p:cNvCxnSpPr>
          <p:nvPr/>
        </p:nvCxnSpPr>
        <p:spPr>
          <a:xfrm>
            <a:off x="2363257" y="2806256"/>
            <a:ext cx="73364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2338792-148A-4D12-88B1-89D22A4007F8}"/>
              </a:ext>
            </a:extLst>
          </p:cNvPr>
          <p:cNvCxnSpPr>
            <a:cxnSpLocks/>
          </p:cNvCxnSpPr>
          <p:nvPr/>
        </p:nvCxnSpPr>
        <p:spPr>
          <a:xfrm>
            <a:off x="2730080" y="2806256"/>
            <a:ext cx="2643923" cy="14680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53FBDB9A-A286-42BF-BC7B-84C6E4727342}"/>
              </a:ext>
            </a:extLst>
          </p:cNvPr>
          <p:cNvSpPr txBox="1"/>
          <p:nvPr/>
        </p:nvSpPr>
        <p:spPr>
          <a:xfrm>
            <a:off x="5374004" y="4019908"/>
            <a:ext cx="1154388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返回值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1CBB3A0C-B170-4FE1-8177-244818D85CFA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4908016" y="1748999"/>
            <a:ext cx="3365333" cy="2022717"/>
          </a:xfrm>
          <a:prstGeom prst="curvedConnector3">
            <a:avLst>
              <a:gd name="adj1" fmla="val 71737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C94EC5F-0C80-4FC4-B54E-15722DAA420B}"/>
              </a:ext>
            </a:extLst>
          </p:cNvPr>
          <p:cNvSpPr txBox="1"/>
          <p:nvPr/>
        </p:nvSpPr>
        <p:spPr>
          <a:xfrm>
            <a:off x="6684523" y="1771146"/>
            <a:ext cx="802857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相同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79710C-2CE0-4445-B169-F731884BFC82}"/>
              </a:ext>
            </a:extLst>
          </p:cNvPr>
          <p:cNvSpPr/>
          <p:nvPr/>
        </p:nvSpPr>
        <p:spPr>
          <a:xfrm>
            <a:off x="1177659" y="2572319"/>
            <a:ext cx="1212459" cy="2559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89A3E69E-8991-4C83-B394-AC62F64F50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176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77"/>
    </mc:Choice>
    <mc:Fallback xmlns="">
      <p:transition spd="slow" advTm="92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26" grpId="0" animBg="1"/>
      <p:bldP spid="41" grpId="0" animBg="1"/>
      <p:bldP spid="47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1639C02-0A6D-42B9-B76D-4FA39E658D2D}"/>
              </a:ext>
            </a:extLst>
          </p:cNvPr>
          <p:cNvSpPr txBox="1"/>
          <p:nvPr/>
        </p:nvSpPr>
        <p:spPr>
          <a:xfrm>
            <a:off x="342900" y="1265876"/>
            <a:ext cx="86791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注释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提高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程序的可读性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4FA9D7-AB06-408C-AE5D-3A77536EE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56" y="2218380"/>
            <a:ext cx="10214471" cy="43214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751BDE-0896-4031-98B6-C3BDA2B92099}"/>
              </a:ext>
            </a:extLst>
          </p:cNvPr>
          <p:cNvSpPr txBox="1"/>
          <p:nvPr/>
        </p:nvSpPr>
        <p:spPr>
          <a:xfrm>
            <a:off x="4648026" y="2923953"/>
            <a:ext cx="965966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注释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32A80F-4A44-4B4C-9C29-B97B822563BB}"/>
              </a:ext>
            </a:extLst>
          </p:cNvPr>
          <p:cNvSpPr txBox="1"/>
          <p:nvPr/>
        </p:nvSpPr>
        <p:spPr>
          <a:xfrm>
            <a:off x="4648025" y="3629526"/>
            <a:ext cx="2711241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提高</a:t>
            </a:r>
            <a:r>
              <a:rPr lang="en-US" altLang="zh-CN" sz="2400" dirty="0">
                <a:solidFill>
                  <a:srgbClr val="C00000"/>
                </a:solidFill>
              </a:rPr>
              <a:t>MATLAB</a:t>
            </a:r>
            <a:r>
              <a:rPr lang="zh-CN" altLang="en-US" sz="2400" dirty="0">
                <a:solidFill>
                  <a:srgbClr val="C00000"/>
                </a:solidFill>
              </a:rPr>
              <a:t>程序的可读性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FB12C224-E3B0-4A86-89E7-C85DF48F9C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53"/>
    </mc:Choice>
    <mc:Fallback xmlns="">
      <p:transition spd="slow" advTm="24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510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7A7FEF4-05F0-4296-805C-C6B3ED1D51EE}"/>
              </a:ext>
            </a:extLst>
          </p:cNvPr>
          <p:cNvSpPr txBox="1"/>
          <p:nvPr/>
        </p:nvSpPr>
        <p:spPr>
          <a:xfrm>
            <a:off x="2406869" y="1324303"/>
            <a:ext cx="742411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 </a:t>
            </a:r>
            <a:r>
              <a:rPr lang="zh-CN" altLang="en-US" sz="440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二 节</a:t>
            </a:r>
            <a:endParaRPr lang="en-US" altLang="zh-CN" sz="4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en-US" altLang="zh-CN" sz="5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zh-CN" sz="5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5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zh-CN" sz="5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  <a:r>
              <a:rPr lang="zh-CN" altLang="en-US" sz="5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的手写数字识别</a:t>
            </a: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6800D16E-31F5-4FB9-B7C0-91CBF8145B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7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C87E4E-939A-4330-AAF1-C76735C2C338}"/>
              </a:ext>
            </a:extLst>
          </p:cNvPr>
          <p:cNvSpPr txBox="1"/>
          <p:nvPr/>
        </p:nvSpPr>
        <p:spPr>
          <a:xfrm>
            <a:off x="342900" y="1265876"/>
            <a:ext cx="87198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编写</a:t>
            </a:r>
            <a:r>
              <a:rPr lang="zh-CN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读入手写数字样本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子函数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C8551D-ECAE-47D6-9403-63532D1BB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23" y="2196346"/>
            <a:ext cx="10214471" cy="432141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A2C0B01-9FBA-4A8E-BF73-A058DE04D9C3}"/>
              </a:ext>
            </a:extLst>
          </p:cNvPr>
          <p:cNvCxnSpPr>
            <a:cxnSpLocks/>
          </p:cNvCxnSpPr>
          <p:nvPr/>
        </p:nvCxnSpPr>
        <p:spPr>
          <a:xfrm>
            <a:off x="2610077" y="3570259"/>
            <a:ext cx="73364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22BD699-745F-40AE-B55D-B828D45C178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976900" y="3570259"/>
            <a:ext cx="792109" cy="23083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71B8F90-C7E1-49CB-87E1-C718845656B6}"/>
              </a:ext>
            </a:extLst>
          </p:cNvPr>
          <p:cNvSpPr txBox="1"/>
          <p:nvPr/>
        </p:nvSpPr>
        <p:spPr>
          <a:xfrm>
            <a:off x="3769009" y="3570259"/>
            <a:ext cx="1426585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输入参数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45723D6-BB52-47DA-82D9-3ECEC1DFFF15}"/>
              </a:ext>
            </a:extLst>
          </p:cNvPr>
          <p:cNvCxnSpPr>
            <a:cxnSpLocks/>
          </p:cNvCxnSpPr>
          <p:nvPr/>
        </p:nvCxnSpPr>
        <p:spPr>
          <a:xfrm>
            <a:off x="1278736" y="3570259"/>
            <a:ext cx="73364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3326E46-DC8E-400F-9A6F-37C028D6B59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645559" y="3570259"/>
            <a:ext cx="2653971" cy="87633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11E28E1-1315-4DF3-8DF2-59DECD26A571}"/>
              </a:ext>
            </a:extLst>
          </p:cNvPr>
          <p:cNvSpPr txBox="1"/>
          <p:nvPr/>
        </p:nvSpPr>
        <p:spPr>
          <a:xfrm>
            <a:off x="4299530" y="4215761"/>
            <a:ext cx="1154388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返回值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1644C70-3CD8-4828-9274-32921E1D73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93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6"/>
    </mc:Choice>
    <mc:Fallback xmlns="">
      <p:transition spd="slow" advTm="24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78CA22-6949-49FE-A8A6-61358D241C30}"/>
              </a:ext>
            </a:extLst>
          </p:cNvPr>
          <p:cNvSpPr txBox="1"/>
          <p:nvPr/>
        </p:nvSpPr>
        <p:spPr>
          <a:xfrm>
            <a:off x="342899" y="1265876"/>
            <a:ext cx="93409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编写</a:t>
            </a:r>
            <a:r>
              <a:rPr lang="zh-CN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读入手写数字的样本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子函数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0CEB7F-8F25-4F46-A6BB-B1E431668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23" y="2196346"/>
            <a:ext cx="10214471" cy="43214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860DA4-762A-4F39-84E0-18BDDAA939AE}"/>
              </a:ext>
            </a:extLst>
          </p:cNvPr>
          <p:cNvSpPr txBox="1"/>
          <p:nvPr/>
        </p:nvSpPr>
        <p:spPr>
          <a:xfrm>
            <a:off x="5531768" y="2463699"/>
            <a:ext cx="908968" cy="4755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赋值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B6D88E9-E0E1-4C7A-9DE6-985F940BA599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2133600" y="2701490"/>
            <a:ext cx="3398168" cy="93579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B4EE006-CF6B-4112-B260-197D99EDF480}"/>
              </a:ext>
            </a:extLst>
          </p:cNvPr>
          <p:cNvSpPr txBox="1"/>
          <p:nvPr/>
        </p:nvSpPr>
        <p:spPr>
          <a:xfrm>
            <a:off x="5815050" y="3175615"/>
            <a:ext cx="1690367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创建元胞数组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8B95C9C-0BDB-4120-979F-D5B850EDBB3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712720" y="3591114"/>
            <a:ext cx="3102330" cy="32743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7414F00-2F20-4884-A832-C2E21E753B97}"/>
              </a:ext>
            </a:extLst>
          </p:cNvPr>
          <p:cNvSpPr txBox="1"/>
          <p:nvPr/>
        </p:nvSpPr>
        <p:spPr>
          <a:xfrm>
            <a:off x="7756808" y="3964021"/>
            <a:ext cx="1690367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求数组长度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CC73924-C094-4DF9-A2E7-9CC4F4F1BCD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037840" y="4242946"/>
            <a:ext cx="4718968" cy="1365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音频 34">
            <a:hlinkClick r:id="" action="ppaction://media"/>
            <a:extLst>
              <a:ext uri="{FF2B5EF4-FFF2-40B4-BE49-F238E27FC236}">
                <a16:creationId xmlns:a16="http://schemas.microsoft.com/office/drawing/2014/main" id="{A5FE683E-6DC6-422E-B314-1B3CF19E94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481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02"/>
    </mc:Choice>
    <mc:Fallback xmlns="">
      <p:transition spd="slow" advTm="40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2" grpId="0" animBg="1"/>
      <p:bldP spid="13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416813-0985-4F5D-A2E0-53F7A74B7AE6}"/>
              </a:ext>
            </a:extLst>
          </p:cNvPr>
          <p:cNvSpPr txBox="1"/>
          <p:nvPr/>
        </p:nvSpPr>
        <p:spPr>
          <a:xfrm>
            <a:off x="342899" y="1265876"/>
            <a:ext cx="93409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循环语句、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if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51B8C-D290-42D7-9379-A142F3271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99" y="2169323"/>
            <a:ext cx="9798930" cy="43802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CBA9AF2-DC9C-488E-8BDF-32184110088C}"/>
              </a:ext>
            </a:extLst>
          </p:cNvPr>
          <p:cNvSpPr txBox="1"/>
          <p:nvPr/>
        </p:nvSpPr>
        <p:spPr>
          <a:xfrm>
            <a:off x="7078835" y="872471"/>
            <a:ext cx="908968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文件夹数目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F2D0D72-DF80-40AD-8944-F1EEEC0634D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050171" y="1472636"/>
            <a:ext cx="5028664" cy="15981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AD38D6A-9B8D-4E89-B8B1-AE78FCDC1A55}"/>
              </a:ext>
            </a:extLst>
          </p:cNvPr>
          <p:cNvSpPr txBox="1"/>
          <p:nvPr/>
        </p:nvSpPr>
        <p:spPr>
          <a:xfrm>
            <a:off x="6369778" y="3893375"/>
            <a:ext cx="2680881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比较字符串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D621601-05F5-4562-887E-508857D2435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050171" y="3502864"/>
            <a:ext cx="4319607" cy="6213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80FE87F-7B00-4F15-8B6E-3EE5698CACCB}"/>
              </a:ext>
            </a:extLst>
          </p:cNvPr>
          <p:cNvSpPr/>
          <p:nvPr/>
        </p:nvSpPr>
        <p:spPr>
          <a:xfrm>
            <a:off x="1716791" y="3218729"/>
            <a:ext cx="5256886" cy="3547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C03B5C-6E12-4F24-A725-5E219AD5E6DB}"/>
              </a:ext>
            </a:extLst>
          </p:cNvPr>
          <p:cNvSpPr txBox="1"/>
          <p:nvPr/>
        </p:nvSpPr>
        <p:spPr>
          <a:xfrm>
            <a:off x="6369778" y="4359621"/>
            <a:ext cx="2514351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TF=</a:t>
            </a:r>
            <a:r>
              <a:rPr lang="en-US" altLang="zh-CN" sz="1800" kern="100" dirty="0" err="1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strcmp</a:t>
            </a:r>
            <a:r>
              <a:rPr lang="en-US" altLang="zh-CN" sz="1800" kern="1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(s1,s2);</a:t>
            </a:r>
            <a:endParaRPr lang="zh-CN" altLang="en-US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30" name="音频 29">
            <a:hlinkClick r:id="" action="ppaction://media"/>
            <a:extLst>
              <a:ext uri="{FF2B5EF4-FFF2-40B4-BE49-F238E27FC236}">
                <a16:creationId xmlns:a16="http://schemas.microsoft.com/office/drawing/2014/main" id="{CBA71E0E-DFF5-42B4-B322-08F9986188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904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69"/>
    </mc:Choice>
    <mc:Fallback xmlns="">
      <p:transition spd="slow" advTm="72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9796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7" grpId="0" animBg="1"/>
      <p:bldP spid="12" grpId="0" animBg="1"/>
      <p:bldP spid="20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1B2AA51-C0F9-415D-B291-75E4E107A943}"/>
              </a:ext>
            </a:extLst>
          </p:cNvPr>
          <p:cNvSpPr txBox="1"/>
          <p:nvPr/>
        </p:nvSpPr>
        <p:spPr>
          <a:xfrm>
            <a:off x="342899" y="1265876"/>
            <a:ext cx="93409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if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CAD301-64E4-487A-B3B8-D24EBBE3A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99" y="2169323"/>
            <a:ext cx="9798930" cy="43802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DF4EDF-1663-4F77-A918-3D92421BB21E}"/>
              </a:ext>
            </a:extLst>
          </p:cNvPr>
          <p:cNvSpPr txBox="1"/>
          <p:nvPr/>
        </p:nvSpPr>
        <p:spPr>
          <a:xfrm>
            <a:off x="7850015" y="834988"/>
            <a:ext cx="1910929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横向连接字符串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1D2F868-0489-4144-8243-0026EEC133F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985571" y="1250487"/>
            <a:ext cx="4864444" cy="257236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4323997-5310-4915-A383-22BB8D5487C7}"/>
              </a:ext>
            </a:extLst>
          </p:cNvPr>
          <p:cNvSpPr txBox="1"/>
          <p:nvPr/>
        </p:nvSpPr>
        <p:spPr>
          <a:xfrm>
            <a:off x="7385470" y="3911229"/>
            <a:ext cx="1910929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图片张数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06E5129-24AA-4279-962C-222959BC28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883884" y="4142062"/>
            <a:ext cx="5501586" cy="2308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8B26BA5-C40B-41BD-8D0D-E7B7FDCD7C58}"/>
              </a:ext>
            </a:extLst>
          </p:cNvPr>
          <p:cNvSpPr txBox="1"/>
          <p:nvPr/>
        </p:nvSpPr>
        <p:spPr>
          <a:xfrm>
            <a:off x="7670074" y="2657211"/>
            <a:ext cx="1910929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手写数字图片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1901B22-1C4F-464B-A852-2452C49E567C}"/>
              </a:ext>
            </a:extLst>
          </p:cNvPr>
          <p:cNvCxnSpPr>
            <a:cxnSpLocks/>
          </p:cNvCxnSpPr>
          <p:nvPr/>
        </p:nvCxnSpPr>
        <p:spPr>
          <a:xfrm flipV="1">
            <a:off x="2522863" y="3130373"/>
            <a:ext cx="5147211" cy="10116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CB889A92-E206-4297-AEC9-FB13AB8A41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489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9"/>
    </mc:Choice>
    <mc:Fallback xmlns="">
      <p:transition spd="slow" advTm="40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7" grpId="0" animBg="1"/>
      <p:bldP spid="13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0E6B90-16D2-4450-9C9B-8FE4128F5BD0}"/>
              </a:ext>
            </a:extLst>
          </p:cNvPr>
          <p:cNvSpPr txBox="1"/>
          <p:nvPr/>
        </p:nvSpPr>
        <p:spPr>
          <a:xfrm>
            <a:off x="243747" y="935370"/>
            <a:ext cx="93409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嵌套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循环语句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12564FC-89EF-4500-8422-488809F9B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47" y="1625447"/>
            <a:ext cx="11191875" cy="50673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89ADCE5-7A51-49BB-A54C-DDC581CE35B5}"/>
              </a:ext>
            </a:extLst>
          </p:cNvPr>
          <p:cNvSpPr/>
          <p:nvPr/>
        </p:nvSpPr>
        <p:spPr>
          <a:xfrm>
            <a:off x="9043008" y="2881379"/>
            <a:ext cx="662853" cy="5125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6D0196-5386-4B18-861C-98F758DFB772}"/>
              </a:ext>
            </a:extLst>
          </p:cNvPr>
          <p:cNvSpPr/>
          <p:nvPr/>
        </p:nvSpPr>
        <p:spPr>
          <a:xfrm>
            <a:off x="4902506" y="4096638"/>
            <a:ext cx="3844887" cy="608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145EB3-92C1-4D06-9C48-1F4766D0CA35}"/>
              </a:ext>
            </a:extLst>
          </p:cNvPr>
          <p:cNvSpPr txBox="1"/>
          <p:nvPr/>
        </p:nvSpPr>
        <p:spPr>
          <a:xfrm>
            <a:off x="6096000" y="4931080"/>
            <a:ext cx="2514351" cy="64633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kern="1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每张手写数字图片的文件名</a:t>
            </a:r>
            <a:endParaRPr lang="zh-CN" altLang="en-US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4DCF70-6045-4100-A9AE-FA2516B309DD}"/>
              </a:ext>
            </a:extLst>
          </p:cNvPr>
          <p:cNvSpPr txBox="1"/>
          <p:nvPr/>
        </p:nvSpPr>
        <p:spPr>
          <a:xfrm>
            <a:off x="5270232" y="5904246"/>
            <a:ext cx="1910929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根据文件名读取图片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883AE85-A59C-4EAA-92D3-432518063FD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527933" y="4587054"/>
            <a:ext cx="742299" cy="173269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43D12196-756B-4E53-8494-8B14E3951EBD}"/>
              </a:ext>
            </a:extLst>
          </p:cNvPr>
          <p:cNvSpPr/>
          <p:nvPr/>
        </p:nvSpPr>
        <p:spPr>
          <a:xfrm>
            <a:off x="7313247" y="3195782"/>
            <a:ext cx="662853" cy="5125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7849DCF-36E7-4B91-AEAD-4BEC9E780545}"/>
              </a:ext>
            </a:extLst>
          </p:cNvPr>
          <p:cNvSpPr/>
          <p:nvPr/>
        </p:nvSpPr>
        <p:spPr>
          <a:xfrm>
            <a:off x="2617004" y="4330764"/>
            <a:ext cx="662853" cy="5125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音频 30">
            <a:hlinkClick r:id="" action="ppaction://media"/>
            <a:extLst>
              <a:ext uri="{FF2B5EF4-FFF2-40B4-BE49-F238E27FC236}">
                <a16:creationId xmlns:a16="http://schemas.microsoft.com/office/drawing/2014/main" id="{10B2664D-703B-4637-B7A5-11A4939CD7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6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94"/>
    </mc:Choice>
    <mc:Fallback xmlns="">
      <p:transition spd="slow" advTm="79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0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D403A2-CDD9-45B8-90A9-3602C1C2DD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834"/>
          <a:stretch/>
        </p:blipFill>
        <p:spPr bwMode="auto">
          <a:xfrm>
            <a:off x="263322" y="3094075"/>
            <a:ext cx="11665356" cy="18819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005235-F7A8-48AA-BB1D-A69CE002DB3E}"/>
              </a:ext>
            </a:extLst>
          </p:cNvPr>
          <p:cNvSpPr txBox="1"/>
          <p:nvPr/>
        </p:nvSpPr>
        <p:spPr>
          <a:xfrm>
            <a:off x="263322" y="1081765"/>
            <a:ext cx="108795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主程序中调用自己编写的子函数</a:t>
            </a:r>
            <a:r>
              <a:rPr lang="en-US" altLang="zh-CN" sz="4400" dirty="0" err="1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feature_lattice</a:t>
            </a:r>
            <a:endParaRPr lang="en-US" altLang="zh-CN" sz="4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sz="4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85AB23-C0C8-4B49-ABD8-C33D5490E69E}"/>
              </a:ext>
            </a:extLst>
          </p:cNvPr>
          <p:cNvSpPr/>
          <p:nvPr/>
        </p:nvSpPr>
        <p:spPr>
          <a:xfrm>
            <a:off x="1088830" y="3988106"/>
            <a:ext cx="497599" cy="4057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320C61-9FC5-4E15-998D-C68EC82AC1F3}"/>
              </a:ext>
            </a:extLst>
          </p:cNvPr>
          <p:cNvSpPr/>
          <p:nvPr/>
        </p:nvSpPr>
        <p:spPr>
          <a:xfrm>
            <a:off x="1663707" y="3909624"/>
            <a:ext cx="1496459" cy="5125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4D7F6-FC30-4679-BBC9-796B2808DD3F}"/>
              </a:ext>
            </a:extLst>
          </p:cNvPr>
          <p:cNvSpPr/>
          <p:nvPr/>
        </p:nvSpPr>
        <p:spPr>
          <a:xfrm>
            <a:off x="2444988" y="4572524"/>
            <a:ext cx="1496459" cy="4035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E98D08-2F0D-4FDD-8C06-707B4A6F4159}"/>
              </a:ext>
            </a:extLst>
          </p:cNvPr>
          <p:cNvSpPr/>
          <p:nvPr/>
        </p:nvSpPr>
        <p:spPr>
          <a:xfrm>
            <a:off x="838199" y="4589013"/>
            <a:ext cx="1496459" cy="4035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DFD0DF60-014B-4AF6-9015-30E134666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3869.337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2278" y="5596722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63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07"/>
    </mc:Choice>
    <mc:Fallback xmlns="">
      <p:transition spd="slow" advTm="58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77766D8E-250E-4D5D-ABB3-EFC8E2836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1658784"/>
            <a:ext cx="11163300" cy="5038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BD95CD-BF7E-4E0F-94CC-2BB77A3CC90A}"/>
              </a:ext>
            </a:extLst>
          </p:cNvPr>
          <p:cNvSpPr txBox="1"/>
          <p:nvPr/>
        </p:nvSpPr>
        <p:spPr>
          <a:xfrm>
            <a:off x="109086" y="924492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图片二值化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FB6D0F-EF7E-4A17-B4F1-18179436FF2C}"/>
              </a:ext>
            </a:extLst>
          </p:cNvPr>
          <p:cNvSpPr txBox="1"/>
          <p:nvPr/>
        </p:nvSpPr>
        <p:spPr>
          <a:xfrm>
            <a:off x="6008362" y="3716701"/>
            <a:ext cx="1910929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C00000"/>
                </a:solidFill>
              </a:rPr>
              <a:t>将图像转换为二值图像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FB394DF-74FC-4E47-8224-95DB09CC8C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94053" y="3977089"/>
            <a:ext cx="4014309" cy="15511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21C4D86B-D8C3-416D-A70B-F11038CB31FE}"/>
              </a:ext>
            </a:extLst>
          </p:cNvPr>
          <p:cNvSpPr/>
          <p:nvPr/>
        </p:nvSpPr>
        <p:spPr>
          <a:xfrm>
            <a:off x="2893895" y="3716701"/>
            <a:ext cx="1766240" cy="3375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D158D33-3741-4F94-B332-5CA32956C60B}"/>
              </a:ext>
            </a:extLst>
          </p:cNvPr>
          <p:cNvSpPr txBox="1"/>
          <p:nvPr/>
        </p:nvSpPr>
        <p:spPr>
          <a:xfrm>
            <a:off x="7111749" y="5399866"/>
            <a:ext cx="1910929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rgbClr val="C00000"/>
                </a:solidFill>
              </a:rPr>
              <a:t>使用</a:t>
            </a:r>
            <a:r>
              <a:rPr lang="en-US" altLang="zh-CN" dirty="0" err="1">
                <a:solidFill>
                  <a:srgbClr val="C00000"/>
                </a:solidFill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最大类间方差法</a:t>
            </a:r>
            <a:r>
              <a:rPr lang="zh-CN" altLang="zh-CN" dirty="0">
                <a:solidFill>
                  <a:srgbClr val="C00000"/>
                </a:solidFill>
              </a:rPr>
              <a:t>找到图片的一个合适的阈值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05E7005-46B5-43CD-A7DD-F3795BC28BA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705205" y="4002497"/>
            <a:ext cx="3406544" cy="185903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音频 28">
            <a:hlinkClick r:id="" action="ppaction://media"/>
            <a:extLst>
              <a:ext uri="{FF2B5EF4-FFF2-40B4-BE49-F238E27FC236}">
                <a16:creationId xmlns:a16="http://schemas.microsoft.com/office/drawing/2014/main" id="{77CA0F34-1735-4ED0-8C71-9AD783B738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34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11"/>
    </mc:Choice>
    <mc:Fallback xmlns="">
      <p:transition spd="slow" advTm="39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5D389B9-840C-4AA1-8AFB-C1CD87C23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080" y="1693933"/>
            <a:ext cx="11163300" cy="50387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05088A-CF1F-41B5-BD2C-45234B7EF20C}"/>
              </a:ext>
            </a:extLst>
          </p:cNvPr>
          <p:cNvSpPr/>
          <p:nvPr/>
        </p:nvSpPr>
        <p:spPr>
          <a:xfrm>
            <a:off x="2001530" y="4010138"/>
            <a:ext cx="2284032" cy="2864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7A7A11-21CB-4277-B718-F3565B815372}"/>
              </a:ext>
            </a:extLst>
          </p:cNvPr>
          <p:cNvSpPr txBox="1"/>
          <p:nvPr/>
        </p:nvSpPr>
        <p:spPr>
          <a:xfrm>
            <a:off x="109086" y="924492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统计黑色像素点数量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CB08C6-6FD5-405C-BC07-A18DAAA5A971}"/>
              </a:ext>
            </a:extLst>
          </p:cNvPr>
          <p:cNvSpPr/>
          <p:nvPr/>
        </p:nvSpPr>
        <p:spPr>
          <a:xfrm>
            <a:off x="1107327" y="4296577"/>
            <a:ext cx="1845193" cy="5838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A3BAFC53-8EA3-47E6-958C-1728212A57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851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76"/>
    </mc:Choice>
    <mc:Fallback xmlns="">
      <p:transition spd="slow" advTm="26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7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5D389B9-840C-4AA1-8AFB-C1CD87C23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46" y="1633994"/>
            <a:ext cx="11163300" cy="50387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05088A-CF1F-41B5-BD2C-45234B7EF20C}"/>
              </a:ext>
            </a:extLst>
          </p:cNvPr>
          <p:cNvSpPr/>
          <p:nvPr/>
        </p:nvSpPr>
        <p:spPr>
          <a:xfrm>
            <a:off x="1972150" y="5041142"/>
            <a:ext cx="2974423" cy="4190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7A7A11-21CB-4277-B718-F3565B815372}"/>
              </a:ext>
            </a:extLst>
          </p:cNvPr>
          <p:cNvSpPr txBox="1"/>
          <p:nvPr/>
        </p:nvSpPr>
        <p:spPr>
          <a:xfrm>
            <a:off x="109086" y="924492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统计黑色像素点数量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CB08C6-6FD5-405C-BC07-A18DAAA5A971}"/>
              </a:ext>
            </a:extLst>
          </p:cNvPr>
          <p:cNvSpPr/>
          <p:nvPr/>
        </p:nvSpPr>
        <p:spPr>
          <a:xfrm>
            <a:off x="2517486" y="4759287"/>
            <a:ext cx="368933" cy="4190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BDB902-B0F2-49B4-B9F9-AFA9DB18E573}"/>
              </a:ext>
            </a:extLst>
          </p:cNvPr>
          <p:cNvSpPr/>
          <p:nvPr/>
        </p:nvSpPr>
        <p:spPr>
          <a:xfrm>
            <a:off x="1145754" y="5933507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2C7F4C1F-FEAC-4E85-9BCA-225ACF2162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197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59"/>
    </mc:Choice>
    <mc:Fallback xmlns="">
      <p:transition spd="slow" advTm="40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5306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7" grpId="0" animBg="1"/>
      <p:bldP spid="14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547B51-CB32-4CAC-AB7E-F5913F38F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80" y="1693933"/>
            <a:ext cx="11163300" cy="50387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2EF718-C104-4D2E-A630-ECF293C6864E}"/>
              </a:ext>
            </a:extLst>
          </p:cNvPr>
          <p:cNvSpPr txBox="1"/>
          <p:nvPr/>
        </p:nvSpPr>
        <p:spPr>
          <a:xfrm>
            <a:off x="109086" y="924492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求得特征向量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40E8D8-07A9-4959-882D-D14FD1A6488B}"/>
              </a:ext>
            </a:extLst>
          </p:cNvPr>
          <p:cNvSpPr/>
          <p:nvPr/>
        </p:nvSpPr>
        <p:spPr>
          <a:xfrm>
            <a:off x="1101687" y="5765962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FD2441-6C3B-4910-9823-5232BFC13537}"/>
              </a:ext>
            </a:extLst>
          </p:cNvPr>
          <p:cNvSpPr/>
          <p:nvPr/>
        </p:nvSpPr>
        <p:spPr>
          <a:xfrm>
            <a:off x="1101687" y="6070749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350DBDC4-29F8-4A8C-AA15-92F8BAD9F8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512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10"/>
    </mc:Choice>
    <mc:Fallback xmlns="">
      <p:transition spd="slow" advTm="25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EB6BA34-E7B9-4E45-AD17-6539DE26E244}"/>
              </a:ext>
            </a:extLst>
          </p:cNvPr>
          <p:cNvSpPr txBox="1"/>
          <p:nvPr/>
        </p:nvSpPr>
        <p:spPr>
          <a:xfrm>
            <a:off x="4332881" y="843934"/>
            <a:ext cx="39569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手写数字识别</a:t>
            </a:r>
            <a:endParaRPr lang="zh-CN" altLang="en-US" sz="4400" dirty="0"/>
          </a:p>
        </p:txBody>
      </p:sp>
      <p:pic>
        <p:nvPicPr>
          <p:cNvPr id="1045" name="图片 745">
            <a:extLst>
              <a:ext uri="{FF2B5EF4-FFF2-40B4-BE49-F238E27FC236}">
                <a16:creationId xmlns:a16="http://schemas.microsoft.com/office/drawing/2014/main" id="{15458F7C-9E2B-4EFD-BA8B-666535CBD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1" y="411956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图片 746">
            <a:extLst>
              <a:ext uri="{FF2B5EF4-FFF2-40B4-BE49-F238E27FC236}">
                <a16:creationId xmlns:a16="http://schemas.microsoft.com/office/drawing/2014/main" id="{810C5CCC-DC30-45E4-A420-3F906BFA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9" y="411956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7" name="图片 747">
            <a:extLst>
              <a:ext uri="{FF2B5EF4-FFF2-40B4-BE49-F238E27FC236}">
                <a16:creationId xmlns:a16="http://schemas.microsoft.com/office/drawing/2014/main" id="{9CA7B1DB-C628-49F5-B619-BD355AA2F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97" y="411956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8" name="图片 748">
            <a:extLst>
              <a:ext uri="{FF2B5EF4-FFF2-40B4-BE49-F238E27FC236}">
                <a16:creationId xmlns:a16="http://schemas.microsoft.com/office/drawing/2014/main" id="{C2C2F97E-FF75-49DD-A179-78DA741A0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74" y="411956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9" name="图片 749">
            <a:extLst>
              <a:ext uri="{FF2B5EF4-FFF2-40B4-BE49-F238E27FC236}">
                <a16:creationId xmlns:a16="http://schemas.microsoft.com/office/drawing/2014/main" id="{C003F1EE-7F62-4700-BF83-1C44ADFB4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1" y="411956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0" name="图片 750">
            <a:extLst>
              <a:ext uri="{FF2B5EF4-FFF2-40B4-BE49-F238E27FC236}">
                <a16:creationId xmlns:a16="http://schemas.microsoft.com/office/drawing/2014/main" id="{43868B0B-A45A-4FAB-95EB-C876E242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628" y="411956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" name="图片 751">
            <a:extLst>
              <a:ext uri="{FF2B5EF4-FFF2-40B4-BE49-F238E27FC236}">
                <a16:creationId xmlns:a16="http://schemas.microsoft.com/office/drawing/2014/main" id="{72F3A5CB-C015-48FE-B5C2-5FE4441C9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129" y="411956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2" name="图片 752">
            <a:extLst>
              <a:ext uri="{FF2B5EF4-FFF2-40B4-BE49-F238E27FC236}">
                <a16:creationId xmlns:a16="http://schemas.microsoft.com/office/drawing/2014/main" id="{256D4A8C-1DD0-403E-BFA3-F162141B9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513" y="411956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3" name="图片 753">
            <a:extLst>
              <a:ext uri="{FF2B5EF4-FFF2-40B4-BE49-F238E27FC236}">
                <a16:creationId xmlns:a16="http://schemas.microsoft.com/office/drawing/2014/main" id="{D0778CDB-787A-4CC0-B513-B9D7DE90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97" y="411956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图片 754">
            <a:extLst>
              <a:ext uri="{FF2B5EF4-FFF2-40B4-BE49-F238E27FC236}">
                <a16:creationId xmlns:a16="http://schemas.microsoft.com/office/drawing/2014/main" id="{4ECD5113-9CC2-450E-AF85-5A916C3A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281" y="411956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27FC96F-16A2-4436-8000-40C03D439FA6}"/>
              </a:ext>
            </a:extLst>
          </p:cNvPr>
          <p:cNvSpPr txBox="1"/>
          <p:nvPr/>
        </p:nvSpPr>
        <p:spPr>
          <a:xfrm>
            <a:off x="881724" y="3045649"/>
            <a:ext cx="7551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计算机自动识别手写体</a:t>
            </a:r>
            <a:r>
              <a:rPr lang="zh-CN" altLang="en-US" sz="28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图片中的数字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AF652AA-5052-4504-9BF0-1A653D916C4B}"/>
              </a:ext>
            </a:extLst>
          </p:cNvPr>
          <p:cNvSpPr txBox="1"/>
          <p:nvPr/>
        </p:nvSpPr>
        <p:spPr>
          <a:xfrm>
            <a:off x="837932" y="5262391"/>
            <a:ext cx="10592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计算机输出对应识别结果为：</a:t>
            </a:r>
            <a:r>
              <a:rPr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lang="zh-CN" altLang="en-US" sz="2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0409267-9BFC-4D29-BB98-E2C4FAAEC910}"/>
              </a:ext>
            </a:extLst>
          </p:cNvPr>
          <p:cNvSpPr txBox="1"/>
          <p:nvPr/>
        </p:nvSpPr>
        <p:spPr>
          <a:xfrm>
            <a:off x="959024" y="1878790"/>
            <a:ext cx="10704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在大规模数据统计（如行业年检、人口普查等）、票据识别、财务报表、邮件分拣等方面有着广泛的应用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F9AABBD-31C4-407C-9C6E-F47B96C3DB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26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8000"/>
    </mc:Choice>
    <mc:Fallback xmlns="">
      <p:transition spd="slow" advClick="0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0204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6" grpId="0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11E346C-3305-4131-AD09-3E39D58F4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33" y="1777219"/>
            <a:ext cx="11163300" cy="4505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4C16DE-CA34-4837-A3A8-D5C35753993F}"/>
              </a:ext>
            </a:extLst>
          </p:cNvPr>
          <p:cNvSpPr txBox="1"/>
          <p:nvPr/>
        </p:nvSpPr>
        <p:spPr>
          <a:xfrm>
            <a:off x="109086" y="924492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给数据打标签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D1DCEC-B333-4468-8632-240784F90AEB}"/>
              </a:ext>
            </a:extLst>
          </p:cNvPr>
          <p:cNvSpPr/>
          <p:nvPr/>
        </p:nvSpPr>
        <p:spPr>
          <a:xfrm>
            <a:off x="1069790" y="3867520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4BADE0-CED0-4FF2-BF66-E27790F6DAAE}"/>
              </a:ext>
            </a:extLst>
          </p:cNvPr>
          <p:cNvSpPr/>
          <p:nvPr/>
        </p:nvSpPr>
        <p:spPr>
          <a:xfrm>
            <a:off x="1069790" y="4233370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6244D6-0985-4EDE-852B-2FF71694E266}"/>
              </a:ext>
            </a:extLst>
          </p:cNvPr>
          <p:cNvSpPr/>
          <p:nvPr/>
        </p:nvSpPr>
        <p:spPr>
          <a:xfrm>
            <a:off x="1069790" y="4468403"/>
            <a:ext cx="1133583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4788E9-B16E-4AE5-8261-A2175A12F7FA}"/>
              </a:ext>
            </a:extLst>
          </p:cNvPr>
          <p:cNvSpPr/>
          <p:nvPr/>
        </p:nvSpPr>
        <p:spPr>
          <a:xfrm>
            <a:off x="1069790" y="3296610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4CA485-0951-47E2-8B54-86E9B4639594}"/>
              </a:ext>
            </a:extLst>
          </p:cNvPr>
          <p:cNvSpPr/>
          <p:nvPr/>
        </p:nvSpPr>
        <p:spPr>
          <a:xfrm>
            <a:off x="760904" y="4794359"/>
            <a:ext cx="4450074" cy="13420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AE128E58-9A79-4B42-A054-EB82CD20DCD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7" r="8591"/>
          <a:stretch/>
        </p:blipFill>
        <p:spPr bwMode="auto">
          <a:xfrm rot="16200000">
            <a:off x="6672101" y="852989"/>
            <a:ext cx="4435469" cy="572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音频 46">
            <a:hlinkClick r:id="" action="ppaction://media"/>
            <a:extLst>
              <a:ext uri="{FF2B5EF4-FFF2-40B4-BE49-F238E27FC236}">
                <a16:creationId xmlns:a16="http://schemas.microsoft.com/office/drawing/2014/main" id="{015DD2FE-A1E9-45D4-A876-BEF333B047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366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77"/>
    </mc:Choice>
    <mc:Fallback xmlns="">
      <p:transition spd="slow" advTm="64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4082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11E346C-3305-4131-AD09-3E39D58F4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33" y="1777219"/>
            <a:ext cx="11163300" cy="4505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4C16DE-CA34-4837-A3A8-D5C35753993F}"/>
              </a:ext>
            </a:extLst>
          </p:cNvPr>
          <p:cNvSpPr txBox="1"/>
          <p:nvPr/>
        </p:nvSpPr>
        <p:spPr>
          <a:xfrm>
            <a:off x="109086" y="924492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给数据打标签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D1DCEC-B333-4468-8632-240784F90AEB}"/>
              </a:ext>
            </a:extLst>
          </p:cNvPr>
          <p:cNvSpPr/>
          <p:nvPr/>
        </p:nvSpPr>
        <p:spPr>
          <a:xfrm>
            <a:off x="1069790" y="3867520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4BADE0-CED0-4FF2-BF66-E27790F6DAAE}"/>
              </a:ext>
            </a:extLst>
          </p:cNvPr>
          <p:cNvSpPr/>
          <p:nvPr/>
        </p:nvSpPr>
        <p:spPr>
          <a:xfrm>
            <a:off x="1069790" y="4233370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6244D6-0985-4EDE-852B-2FF71694E266}"/>
              </a:ext>
            </a:extLst>
          </p:cNvPr>
          <p:cNvSpPr/>
          <p:nvPr/>
        </p:nvSpPr>
        <p:spPr>
          <a:xfrm>
            <a:off x="1069790" y="4468403"/>
            <a:ext cx="1133583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4788E9-B16E-4AE5-8261-A2175A12F7FA}"/>
              </a:ext>
            </a:extLst>
          </p:cNvPr>
          <p:cNvSpPr/>
          <p:nvPr/>
        </p:nvSpPr>
        <p:spPr>
          <a:xfrm>
            <a:off x="1069790" y="3296610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4CA485-0951-47E2-8B54-86E9B4639594}"/>
              </a:ext>
            </a:extLst>
          </p:cNvPr>
          <p:cNvSpPr/>
          <p:nvPr/>
        </p:nvSpPr>
        <p:spPr>
          <a:xfrm>
            <a:off x="760904" y="4794359"/>
            <a:ext cx="4450074" cy="13420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AE128E58-9A79-4B42-A054-EB82CD20DCD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7" r="8591"/>
          <a:stretch/>
        </p:blipFill>
        <p:spPr bwMode="auto">
          <a:xfrm rot="16200000">
            <a:off x="6672101" y="852989"/>
            <a:ext cx="4435469" cy="5725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751427D-3F61-4A06-812C-BB79FAE248ED}"/>
              </a:ext>
            </a:extLst>
          </p:cNvPr>
          <p:cNvSpPr txBox="1"/>
          <p:nvPr/>
        </p:nvSpPr>
        <p:spPr>
          <a:xfrm>
            <a:off x="3525396" y="6282544"/>
            <a:ext cx="11378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数字图片是根据文件名读入的，图片上的数字、文件名和标签就都对应上了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FC396EA0-A4CC-4866-B1EB-3E1D652F22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226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3"/>
    </mc:Choice>
    <mc:Fallback xmlns="">
      <p:transition spd="slow" advTm="17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C8EC14-4529-4082-9F64-5256BB4E3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00" y="2511239"/>
            <a:ext cx="11571412" cy="292001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F6F21D-E1B1-4F22-9885-920AD1B5A244}"/>
              </a:ext>
            </a:extLst>
          </p:cNvPr>
          <p:cNvSpPr txBox="1"/>
          <p:nvPr/>
        </p:nvSpPr>
        <p:spPr>
          <a:xfrm>
            <a:off x="188197" y="1105245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选定训练集和测试集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72DBE4-098F-4A23-B3F9-7D00B9690107}"/>
              </a:ext>
            </a:extLst>
          </p:cNvPr>
          <p:cNvSpPr txBox="1"/>
          <p:nvPr/>
        </p:nvSpPr>
        <p:spPr>
          <a:xfrm>
            <a:off x="3660258" y="2016086"/>
            <a:ext cx="460239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(0, 1)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之间随机数组成数组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E11442-F1BB-40E7-80F5-3C1127BF499A}"/>
              </a:ext>
            </a:extLst>
          </p:cNvPr>
          <p:cNvSpPr/>
          <p:nvPr/>
        </p:nvSpPr>
        <p:spPr>
          <a:xfrm>
            <a:off x="1036739" y="3003985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EFB14D-3D5C-4ABD-8A1C-AB90B0403665}"/>
              </a:ext>
            </a:extLst>
          </p:cNvPr>
          <p:cNvSpPr txBox="1"/>
          <p:nvPr/>
        </p:nvSpPr>
        <p:spPr>
          <a:xfrm>
            <a:off x="3737472" y="3280230"/>
            <a:ext cx="613088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对数组进行升序排序，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为排序后元素在原数组中的位置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A01637-E4C5-4F1F-AC8A-4EB440FD36BC}"/>
              </a:ext>
            </a:extLst>
          </p:cNvPr>
          <p:cNvSpPr/>
          <p:nvPr/>
        </p:nvSpPr>
        <p:spPr>
          <a:xfrm>
            <a:off x="1036739" y="3297351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音频 23">
            <a:hlinkClick r:id="" action="ppaction://media"/>
            <a:extLst>
              <a:ext uri="{FF2B5EF4-FFF2-40B4-BE49-F238E27FC236}">
                <a16:creationId xmlns:a16="http://schemas.microsoft.com/office/drawing/2014/main" id="{EE2D20BA-1014-4C62-9B13-53AE03E461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916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63"/>
    </mc:Choice>
    <mc:Fallback xmlns="">
      <p:transition spd="slow" advTm="51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0204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3F7FBC-56FE-44A9-9D7F-B615AD9D1049}"/>
              </a:ext>
            </a:extLst>
          </p:cNvPr>
          <p:cNvSpPr txBox="1"/>
          <p:nvPr/>
        </p:nvSpPr>
        <p:spPr>
          <a:xfrm>
            <a:off x="188197" y="1105245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打开用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GUI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编辑窗口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C8F01E-1501-48AB-8C80-ECDDD3F94F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8" r="1096" b="400"/>
          <a:stretch/>
        </p:blipFill>
        <p:spPr>
          <a:xfrm>
            <a:off x="4937760" y="1975805"/>
            <a:ext cx="6207760" cy="456723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C4D0791-280F-4F41-A496-B7E373D2F4AD}"/>
              </a:ext>
            </a:extLst>
          </p:cNvPr>
          <p:cNvSpPr/>
          <p:nvPr/>
        </p:nvSpPr>
        <p:spPr>
          <a:xfrm>
            <a:off x="4704202" y="6081312"/>
            <a:ext cx="1391798" cy="3824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428136-3152-4E9C-AFFD-D9D1EF20D63A}"/>
              </a:ext>
            </a:extLst>
          </p:cNvPr>
          <p:cNvSpPr txBox="1"/>
          <p:nvPr/>
        </p:nvSpPr>
        <p:spPr>
          <a:xfrm>
            <a:off x="627959" y="3606863"/>
            <a:ext cx="2930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</a:rPr>
              <a:t>命令行窗口：</a:t>
            </a:r>
            <a:endParaRPr lang="en-US" altLang="zh-CN" sz="4000" dirty="0">
              <a:solidFill>
                <a:srgbClr val="C00000"/>
              </a:solidFill>
            </a:endParaRPr>
          </a:p>
          <a:p>
            <a:r>
              <a:rPr lang="en-US" altLang="zh-CN" sz="4000" dirty="0" err="1">
                <a:solidFill>
                  <a:srgbClr val="C00000"/>
                </a:solidFill>
              </a:rPr>
              <a:t>nntool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154616-68B9-4949-A0E0-C2F225487CB6}"/>
              </a:ext>
            </a:extLst>
          </p:cNvPr>
          <p:cNvSpPr txBox="1"/>
          <p:nvPr/>
        </p:nvSpPr>
        <p:spPr>
          <a:xfrm>
            <a:off x="682697" y="2135300"/>
            <a:ext cx="2930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</a:rPr>
              <a:t>运行上边讲解的程序</a:t>
            </a:r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7034C55C-79A6-480F-8537-A35E9FCB65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00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84"/>
    </mc:Choice>
    <mc:Fallback xmlns="">
      <p:transition spd="slow" advTm="22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6805C6-4F1B-4D19-9612-9106A6EF6263}"/>
              </a:ext>
            </a:extLst>
          </p:cNvPr>
          <p:cNvSpPr txBox="1"/>
          <p:nvPr/>
        </p:nvSpPr>
        <p:spPr>
          <a:xfrm>
            <a:off x="188197" y="1105245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导入训练输入数据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8108BF-1098-45F0-B1E7-6E2C699D0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6" t="1" r="1056" b="3485"/>
          <a:stretch/>
        </p:blipFill>
        <p:spPr>
          <a:xfrm>
            <a:off x="1247521" y="1874686"/>
            <a:ext cx="9593200" cy="45229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092D191-8C4E-4547-A61B-D17C9D3601BD}"/>
              </a:ext>
            </a:extLst>
          </p:cNvPr>
          <p:cNvSpPr/>
          <p:nvPr/>
        </p:nvSpPr>
        <p:spPr>
          <a:xfrm>
            <a:off x="1247521" y="2534978"/>
            <a:ext cx="3214310" cy="4784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A592AE-B8DA-4CBD-83C7-BD42CE936E24}"/>
              </a:ext>
            </a:extLst>
          </p:cNvPr>
          <p:cNvSpPr/>
          <p:nvPr/>
        </p:nvSpPr>
        <p:spPr>
          <a:xfrm>
            <a:off x="4333301" y="5417664"/>
            <a:ext cx="2126256" cy="33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E3B4BD-BE23-4C4F-8CD1-2AEB8FFF5C04}"/>
              </a:ext>
            </a:extLst>
          </p:cNvPr>
          <p:cNvSpPr/>
          <p:nvPr/>
        </p:nvSpPr>
        <p:spPr>
          <a:xfrm>
            <a:off x="8001918" y="5838941"/>
            <a:ext cx="1814111" cy="5587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A3877C-15F0-45F2-ADD5-3BC8D9374D9F}"/>
              </a:ext>
            </a:extLst>
          </p:cNvPr>
          <p:cNvSpPr/>
          <p:nvPr/>
        </p:nvSpPr>
        <p:spPr>
          <a:xfrm>
            <a:off x="7713644" y="3856813"/>
            <a:ext cx="1814111" cy="5587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43FA4E74-962F-4DE4-8190-FFBA9AB550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34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77"/>
    </mc:Choice>
    <mc:Fallback xmlns="">
      <p:transition spd="slow" advTm="24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6E23081-E80A-4228-A2D3-13CCC0E6A8A2}"/>
              </a:ext>
            </a:extLst>
          </p:cNvPr>
          <p:cNvSpPr txBox="1"/>
          <p:nvPr/>
        </p:nvSpPr>
        <p:spPr>
          <a:xfrm>
            <a:off x="188197" y="1105245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导入训练输出数据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32F67-6892-43B9-915B-20133C13AA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8" r="958" b="3297"/>
          <a:stretch/>
        </p:blipFill>
        <p:spPr>
          <a:xfrm>
            <a:off x="805993" y="2045278"/>
            <a:ext cx="9637998" cy="45317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9A0B970-AD02-4B83-96E1-1FA36D771667}"/>
              </a:ext>
            </a:extLst>
          </p:cNvPr>
          <p:cNvSpPr/>
          <p:nvPr/>
        </p:nvSpPr>
        <p:spPr>
          <a:xfrm>
            <a:off x="805993" y="2774181"/>
            <a:ext cx="3214310" cy="4784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44234E-7A16-4FB5-86E7-BF0D7C89CD53}"/>
              </a:ext>
            </a:extLst>
          </p:cNvPr>
          <p:cNvSpPr/>
          <p:nvPr/>
        </p:nvSpPr>
        <p:spPr>
          <a:xfrm>
            <a:off x="3329708" y="5725485"/>
            <a:ext cx="3214310" cy="4784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480649D-A8BB-437D-9232-51AE1D1908D2}"/>
              </a:ext>
            </a:extLst>
          </p:cNvPr>
          <p:cNvSpPr/>
          <p:nvPr/>
        </p:nvSpPr>
        <p:spPr>
          <a:xfrm>
            <a:off x="8240617" y="6203892"/>
            <a:ext cx="1145754" cy="4784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7399BB-7F2F-4CFF-BC40-D299E09A054A}"/>
              </a:ext>
            </a:extLst>
          </p:cNvPr>
          <p:cNvSpPr/>
          <p:nvPr/>
        </p:nvSpPr>
        <p:spPr>
          <a:xfrm>
            <a:off x="7333561" y="4388428"/>
            <a:ext cx="1814111" cy="4784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E2112139-4EE3-4951-836F-A58DAFDFA0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863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3"/>
    </mc:Choice>
    <mc:Fallback xmlns="">
      <p:transition spd="slow" advTm="14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142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65AD24-AE3A-4B3F-850A-57E2098E1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2" r="1346" b="1712"/>
          <a:stretch/>
        </p:blipFill>
        <p:spPr>
          <a:xfrm>
            <a:off x="2606557" y="1751853"/>
            <a:ext cx="6684668" cy="48725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5E9D8F5-B52E-46CD-A581-F7076F0C9E8C}"/>
              </a:ext>
            </a:extLst>
          </p:cNvPr>
          <p:cNvSpPr/>
          <p:nvPr/>
        </p:nvSpPr>
        <p:spPr>
          <a:xfrm>
            <a:off x="3552166" y="6147310"/>
            <a:ext cx="1043988" cy="5522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4823AE-D115-4600-B542-1CB12D69E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301" y="769709"/>
            <a:ext cx="4424046" cy="60882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70E51A-671C-4DB6-B9F2-ECC602030760}"/>
              </a:ext>
            </a:extLst>
          </p:cNvPr>
          <p:cNvSpPr txBox="1"/>
          <p:nvPr/>
        </p:nvSpPr>
        <p:spPr>
          <a:xfrm>
            <a:off x="294283" y="947860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网络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A58A03-B0E0-4E5E-8E04-B6A68228EDA0}"/>
              </a:ext>
            </a:extLst>
          </p:cNvPr>
          <p:cNvSpPr/>
          <p:nvPr/>
        </p:nvSpPr>
        <p:spPr>
          <a:xfrm>
            <a:off x="3372197" y="1633842"/>
            <a:ext cx="1403925" cy="5232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C56E003-98A7-4E99-9B54-B2821AC487FF}"/>
              </a:ext>
            </a:extLst>
          </p:cNvPr>
          <p:cNvSpPr/>
          <p:nvPr/>
        </p:nvSpPr>
        <p:spPr>
          <a:xfrm>
            <a:off x="4908252" y="2412694"/>
            <a:ext cx="2340847" cy="40043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30201E-5DE1-4589-B7D0-C42CC0ECBA54}"/>
              </a:ext>
            </a:extLst>
          </p:cNvPr>
          <p:cNvSpPr/>
          <p:nvPr/>
        </p:nvSpPr>
        <p:spPr>
          <a:xfrm>
            <a:off x="6241290" y="2829339"/>
            <a:ext cx="1403925" cy="5232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EB0903-D24E-4D5B-A9BA-61AF6BC3C20E}"/>
              </a:ext>
            </a:extLst>
          </p:cNvPr>
          <p:cNvSpPr/>
          <p:nvPr/>
        </p:nvSpPr>
        <p:spPr>
          <a:xfrm>
            <a:off x="6472647" y="3368771"/>
            <a:ext cx="1403925" cy="8180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67E9A98-B7FA-4A68-AACE-C1C7586A4C4F}"/>
              </a:ext>
            </a:extLst>
          </p:cNvPr>
          <p:cNvSpPr/>
          <p:nvPr/>
        </p:nvSpPr>
        <p:spPr>
          <a:xfrm>
            <a:off x="6096001" y="4044874"/>
            <a:ext cx="1780572" cy="3851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8AF07-3A86-4557-8C24-68896D16742A}"/>
              </a:ext>
            </a:extLst>
          </p:cNvPr>
          <p:cNvSpPr/>
          <p:nvPr/>
        </p:nvSpPr>
        <p:spPr>
          <a:xfrm>
            <a:off x="5376712" y="4780855"/>
            <a:ext cx="1403925" cy="3772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CF38C5-7C98-485A-A7A7-9339BCCD0626}"/>
              </a:ext>
            </a:extLst>
          </p:cNvPr>
          <p:cNvSpPr/>
          <p:nvPr/>
        </p:nvSpPr>
        <p:spPr>
          <a:xfrm>
            <a:off x="5656321" y="5048194"/>
            <a:ext cx="2499860" cy="3851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F0571B-E02E-477B-A4FE-87C1060DD606}"/>
              </a:ext>
            </a:extLst>
          </p:cNvPr>
          <p:cNvSpPr/>
          <p:nvPr/>
        </p:nvSpPr>
        <p:spPr>
          <a:xfrm>
            <a:off x="4776122" y="4464596"/>
            <a:ext cx="2156915" cy="2410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音频 37">
            <a:hlinkClick r:id="" action="ppaction://media"/>
            <a:extLst>
              <a:ext uri="{FF2B5EF4-FFF2-40B4-BE49-F238E27FC236}">
                <a16:creationId xmlns:a16="http://schemas.microsoft.com/office/drawing/2014/main" id="{A6A4A53D-D7D2-451C-916A-FE4EF9DC9F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876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32"/>
    </mc:Choice>
    <mc:Fallback xmlns="">
      <p:transition spd="slow" advTm="42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8163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8B9718-5C1D-43AB-AE45-BBA31E906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4630" y="778181"/>
            <a:ext cx="4388189" cy="6079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BF877C-3C21-44A7-9115-B520D57E1609}"/>
              </a:ext>
            </a:extLst>
          </p:cNvPr>
          <p:cNvSpPr txBox="1"/>
          <p:nvPr/>
        </p:nvSpPr>
        <p:spPr>
          <a:xfrm>
            <a:off x="294283" y="947860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1FF35-7B22-41CD-AA14-8A4F6F164BEB}"/>
              </a:ext>
            </a:extLst>
          </p:cNvPr>
          <p:cNvSpPr/>
          <p:nvPr/>
        </p:nvSpPr>
        <p:spPr>
          <a:xfrm>
            <a:off x="4946574" y="4483865"/>
            <a:ext cx="1834064" cy="2864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A4DDA1-BFE1-4DF7-B84B-A61594FD532B}"/>
              </a:ext>
            </a:extLst>
          </p:cNvPr>
          <p:cNvSpPr/>
          <p:nvPr/>
        </p:nvSpPr>
        <p:spPr>
          <a:xfrm>
            <a:off x="5916058" y="5023690"/>
            <a:ext cx="1834064" cy="4406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B2A592-4AB1-4C37-B6DD-684107135FB0}"/>
              </a:ext>
            </a:extLst>
          </p:cNvPr>
          <p:cNvSpPr/>
          <p:nvPr/>
        </p:nvSpPr>
        <p:spPr>
          <a:xfrm>
            <a:off x="6178724" y="6418830"/>
            <a:ext cx="1403925" cy="3772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32F6A7D8-3428-4744-8D92-C75A2F9546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2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7"/>
    </mc:Choice>
    <mc:Fallback xmlns="">
      <p:transition spd="slow" advTm="1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8367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404F8B6-26CF-4634-8FA5-33BD19CE5BDC}"/>
              </a:ext>
            </a:extLst>
          </p:cNvPr>
          <p:cNvSpPr txBox="1"/>
          <p:nvPr/>
        </p:nvSpPr>
        <p:spPr>
          <a:xfrm>
            <a:off x="294283" y="947860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训练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E0A98E-AE84-46E9-9C48-43F821557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6848" y="1456824"/>
            <a:ext cx="7114766" cy="51918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A240DC-D98E-4C2A-8142-AE93FE763291}"/>
              </a:ext>
            </a:extLst>
          </p:cNvPr>
          <p:cNvSpPr/>
          <p:nvPr/>
        </p:nvSpPr>
        <p:spPr>
          <a:xfrm>
            <a:off x="6095999" y="2104222"/>
            <a:ext cx="1748011" cy="3779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BFF9B7-256A-4BD4-B9F0-E938F83C21AE}"/>
              </a:ext>
            </a:extLst>
          </p:cNvPr>
          <p:cNvSpPr/>
          <p:nvPr/>
        </p:nvSpPr>
        <p:spPr>
          <a:xfrm>
            <a:off x="5777553" y="6223335"/>
            <a:ext cx="1096972" cy="3779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693DD86E-DD26-449F-B1D2-A77F806380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322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1"/>
    </mc:Choice>
    <mc:Fallback xmlns="">
      <p:transition spd="slow" advTm="1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4082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3A8E88-E052-4F4E-9684-DA8C070C7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486" y="2086411"/>
            <a:ext cx="8324850" cy="45148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FE93B-ECDA-4C59-B750-2900FB85F036}"/>
              </a:ext>
            </a:extLst>
          </p:cNvPr>
          <p:cNvSpPr txBox="1"/>
          <p:nvPr/>
        </p:nvSpPr>
        <p:spPr>
          <a:xfrm>
            <a:off x="294283" y="947860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训练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1DC148-D1B6-4B9C-AAE6-F900A153FD74}"/>
              </a:ext>
            </a:extLst>
          </p:cNvPr>
          <p:cNvSpPr/>
          <p:nvPr/>
        </p:nvSpPr>
        <p:spPr>
          <a:xfrm>
            <a:off x="3034353" y="2456761"/>
            <a:ext cx="700365" cy="430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A1819E-034C-422D-9A59-EF8DBAF3BF12}"/>
              </a:ext>
            </a:extLst>
          </p:cNvPr>
          <p:cNvSpPr/>
          <p:nvPr/>
        </p:nvSpPr>
        <p:spPr>
          <a:xfrm flipH="1">
            <a:off x="2528486" y="2805514"/>
            <a:ext cx="1206232" cy="430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3D6E25-6C27-4A2A-B669-9397AC779AC8}"/>
              </a:ext>
            </a:extLst>
          </p:cNvPr>
          <p:cNvSpPr/>
          <p:nvPr/>
        </p:nvSpPr>
        <p:spPr>
          <a:xfrm>
            <a:off x="4560983" y="3429001"/>
            <a:ext cx="2071171" cy="6582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D814FB-3AAA-4428-92BE-018A7675E4A5}"/>
              </a:ext>
            </a:extLst>
          </p:cNvPr>
          <p:cNvSpPr/>
          <p:nvPr/>
        </p:nvSpPr>
        <p:spPr>
          <a:xfrm>
            <a:off x="8664650" y="3429000"/>
            <a:ext cx="2071171" cy="7574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87E62719-75AC-4DC0-B116-9C73E5BC23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125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19"/>
    </mc:Choice>
    <mc:Fallback xmlns="">
      <p:transition spd="slow" advTm="2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0408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502253-462A-4018-9715-615D258DC395}"/>
              </a:ext>
            </a:extLst>
          </p:cNvPr>
          <p:cNvSpPr txBox="1"/>
          <p:nvPr/>
        </p:nvSpPr>
        <p:spPr>
          <a:xfrm>
            <a:off x="718528" y="2249307"/>
            <a:ext cx="11848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  <a:r>
              <a:rPr lang="zh-CN" altLang="en-US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的手写数字识别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F03A1B54-3226-4068-8F3D-024B4583F793}"/>
              </a:ext>
            </a:extLst>
          </p:cNvPr>
          <p:cNvSpPr/>
          <p:nvPr/>
        </p:nvSpPr>
        <p:spPr>
          <a:xfrm>
            <a:off x="1903349" y="2448264"/>
            <a:ext cx="599440" cy="2710631"/>
          </a:xfrm>
          <a:prstGeom prst="leftBrace">
            <a:avLst>
              <a:gd name="adj1" fmla="val 5219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0C0452-20EA-4495-9867-B1223A0A9579}"/>
              </a:ext>
            </a:extLst>
          </p:cNvPr>
          <p:cNvSpPr txBox="1"/>
          <p:nvPr/>
        </p:nvSpPr>
        <p:spPr>
          <a:xfrm>
            <a:off x="2752891" y="2448264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图片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黑白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像素点的空间排布和输出的识别结果之间存在着非线性的映射关系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2C7427-FDD8-48F7-9B6A-8D143AA28CC8}"/>
              </a:ext>
            </a:extLst>
          </p:cNvPr>
          <p:cNvSpPr txBox="1"/>
          <p:nvPr/>
        </p:nvSpPr>
        <p:spPr>
          <a:xfrm>
            <a:off x="2752891" y="4204788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神经网络能解决非线性映射的数学建模问题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0EAC3205-4A17-4765-94F3-6D7CC207524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301" end="16348.160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2BB96B-3F5F-457F-B48B-0E6CA4EA9F15}"/>
              </a:ext>
            </a:extLst>
          </p:cNvPr>
          <p:cNvSpPr txBox="1"/>
          <p:nvPr/>
        </p:nvSpPr>
        <p:spPr>
          <a:xfrm>
            <a:off x="4332881" y="843934"/>
            <a:ext cx="39569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思想依据</a:t>
            </a:r>
            <a:endParaRPr lang="zh-CN" altLang="en-US" sz="4400" dirty="0"/>
          </a:p>
        </p:txBody>
      </p:sp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8BEEDD1-FC87-4ABB-8196-CB2D828B14E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73372" y="468184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0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4700"/>
    </mc:Choice>
    <mc:Fallback xmlns="">
      <p:transition spd="slow" advClick="0" advTm="3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442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5102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D9A902-FCEB-495A-ABA1-C17031740160}"/>
              </a:ext>
            </a:extLst>
          </p:cNvPr>
          <p:cNvSpPr txBox="1"/>
          <p:nvPr/>
        </p:nvSpPr>
        <p:spPr>
          <a:xfrm>
            <a:off x="294283" y="947860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训练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DD6C1F-7BA6-4885-BA0F-1270C8FDC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177" y="1963298"/>
            <a:ext cx="8324850" cy="4495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5891A08-DEA9-4088-B437-3B0577BF47A8}"/>
              </a:ext>
            </a:extLst>
          </p:cNvPr>
          <p:cNvSpPr/>
          <p:nvPr/>
        </p:nvSpPr>
        <p:spPr>
          <a:xfrm flipH="1">
            <a:off x="4169998" y="2698615"/>
            <a:ext cx="2153683" cy="430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065152-BCA0-48E5-A85D-5FE85482CF07}"/>
              </a:ext>
            </a:extLst>
          </p:cNvPr>
          <p:cNvSpPr/>
          <p:nvPr/>
        </p:nvSpPr>
        <p:spPr>
          <a:xfrm flipH="1">
            <a:off x="4333415" y="3995789"/>
            <a:ext cx="2153683" cy="430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113E43-7AE4-4D2B-8DB6-54188855BFEB}"/>
              </a:ext>
            </a:extLst>
          </p:cNvPr>
          <p:cNvSpPr/>
          <p:nvPr/>
        </p:nvSpPr>
        <p:spPr>
          <a:xfrm flipH="1">
            <a:off x="4333415" y="4457194"/>
            <a:ext cx="2153683" cy="430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3DD675-3F7F-4AE8-8D26-82F22E8E0438}"/>
              </a:ext>
            </a:extLst>
          </p:cNvPr>
          <p:cNvSpPr/>
          <p:nvPr/>
        </p:nvSpPr>
        <p:spPr>
          <a:xfrm flipH="1">
            <a:off x="9151344" y="6028281"/>
            <a:ext cx="2153683" cy="430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248CA33-88B0-4E85-AEC0-F654E4EC5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8262" y="1332580"/>
            <a:ext cx="3696147" cy="535499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2A29028-E6EA-41A9-A7E4-BACAB51FAC86}"/>
              </a:ext>
            </a:extLst>
          </p:cNvPr>
          <p:cNvSpPr/>
          <p:nvPr/>
        </p:nvSpPr>
        <p:spPr>
          <a:xfrm flipH="1">
            <a:off x="7799082" y="3358771"/>
            <a:ext cx="2153683" cy="430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E31E2B45-F9B7-402A-B7DA-6E771D809CD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19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89"/>
    </mc:Choice>
    <mc:Fallback xmlns="">
      <p:transition spd="slow" advTm="30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4082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C9ED50-8431-40D8-80D4-7E51FF25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921" y="1992510"/>
            <a:ext cx="4544321" cy="46276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330DBA-7767-4690-B971-ED2566AA11C6}"/>
              </a:ext>
            </a:extLst>
          </p:cNvPr>
          <p:cNvSpPr/>
          <p:nvPr/>
        </p:nvSpPr>
        <p:spPr>
          <a:xfrm flipH="1">
            <a:off x="3107688" y="6240138"/>
            <a:ext cx="1158493" cy="402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7F03B733-0C1A-4338-9F0D-55C6B0CFB7D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A61966-2CF2-4614-AD6F-3BBDE110325B}"/>
              </a:ext>
            </a:extLst>
          </p:cNvPr>
          <p:cNvSpPr txBox="1"/>
          <p:nvPr/>
        </p:nvSpPr>
        <p:spPr>
          <a:xfrm>
            <a:off x="294283" y="947860"/>
            <a:ext cx="108795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测试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网络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导入要测试的数据</a:t>
            </a:r>
          </a:p>
          <a:p>
            <a:endParaRPr lang="zh-CN" altLang="en-US" sz="4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907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1"/>
    </mc:Choice>
    <mc:Fallback xmlns="">
      <p:transition spd="slow" advTm="11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DF651B-754A-457E-BA13-8145FEE81F8C}"/>
              </a:ext>
            </a:extLst>
          </p:cNvPr>
          <p:cNvSpPr txBox="1"/>
          <p:nvPr/>
        </p:nvSpPr>
        <p:spPr>
          <a:xfrm>
            <a:off x="294283" y="947860"/>
            <a:ext cx="108795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测试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网络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导入要测试的数据</a:t>
            </a:r>
          </a:p>
          <a:p>
            <a:endParaRPr lang="zh-CN" altLang="en-US" sz="4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388B04-1BA4-45A4-88B0-9D96E500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669" y="1915672"/>
            <a:ext cx="9658350" cy="45910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74E0AF-43BD-4681-8588-E087031D6799}"/>
              </a:ext>
            </a:extLst>
          </p:cNvPr>
          <p:cNvSpPr/>
          <p:nvPr/>
        </p:nvSpPr>
        <p:spPr>
          <a:xfrm flipH="1">
            <a:off x="4937507" y="4935557"/>
            <a:ext cx="1158493" cy="402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5B5D41-779E-4F91-94DB-B8CF28FFC1F9}"/>
              </a:ext>
            </a:extLst>
          </p:cNvPr>
          <p:cNvSpPr/>
          <p:nvPr/>
        </p:nvSpPr>
        <p:spPr>
          <a:xfrm flipH="1">
            <a:off x="8383835" y="3988106"/>
            <a:ext cx="1158493" cy="402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12E8AF-C03E-4A83-8E90-3EFD6735B690}"/>
              </a:ext>
            </a:extLst>
          </p:cNvPr>
          <p:cNvSpPr/>
          <p:nvPr/>
        </p:nvSpPr>
        <p:spPr>
          <a:xfrm flipH="1">
            <a:off x="9298235" y="6104607"/>
            <a:ext cx="1158493" cy="402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71CD1840-3C58-47A7-A08E-2BE0FA45DF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994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4"/>
    </mc:Choice>
    <mc:Fallback xmlns="">
      <p:transition spd="slow" advTm="13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17C573-63EA-4798-ABDD-465985023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691" y="1790011"/>
            <a:ext cx="8305800" cy="4533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20B2F1-23C1-4FAF-8755-9F0E2517D9CA}"/>
              </a:ext>
            </a:extLst>
          </p:cNvPr>
          <p:cNvSpPr txBox="1"/>
          <p:nvPr/>
        </p:nvSpPr>
        <p:spPr>
          <a:xfrm>
            <a:off x="272249" y="958877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测试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21C688-772F-449D-B46A-527F3A4AA68A}"/>
              </a:ext>
            </a:extLst>
          </p:cNvPr>
          <p:cNvSpPr/>
          <p:nvPr/>
        </p:nvSpPr>
        <p:spPr>
          <a:xfrm flipH="1">
            <a:off x="3295994" y="2206725"/>
            <a:ext cx="1000584" cy="402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4F7B82-0FDF-4233-A671-1B252AC840A5}"/>
              </a:ext>
            </a:extLst>
          </p:cNvPr>
          <p:cNvSpPr/>
          <p:nvPr/>
        </p:nvSpPr>
        <p:spPr>
          <a:xfrm flipH="1">
            <a:off x="4296578" y="2824496"/>
            <a:ext cx="1158493" cy="402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D39E63-B51C-4921-BFE4-7B15FA3CF15B}"/>
              </a:ext>
            </a:extLst>
          </p:cNvPr>
          <p:cNvSpPr/>
          <p:nvPr/>
        </p:nvSpPr>
        <p:spPr>
          <a:xfrm flipH="1">
            <a:off x="8407819" y="2824496"/>
            <a:ext cx="1815833" cy="402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131EC6-FC2C-4670-8F43-1D61835DF832}"/>
              </a:ext>
            </a:extLst>
          </p:cNvPr>
          <p:cNvSpPr/>
          <p:nvPr/>
        </p:nvSpPr>
        <p:spPr>
          <a:xfrm flipH="1">
            <a:off x="8815444" y="5695720"/>
            <a:ext cx="1815832" cy="5122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F44D5741-5150-4AE8-8A90-D2098E0819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625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68"/>
    </mc:Choice>
    <mc:Fallback xmlns="">
      <p:transition spd="slow" advTm="26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2041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088AE01-2061-42E5-BD0F-81E82D0E44C1}"/>
              </a:ext>
            </a:extLst>
          </p:cNvPr>
          <p:cNvSpPr txBox="1"/>
          <p:nvPr/>
        </p:nvSpPr>
        <p:spPr>
          <a:xfrm>
            <a:off x="272249" y="958877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得到测试结果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F0E4FA-74A5-4794-96D4-CC0FCE46A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378" y="1214394"/>
            <a:ext cx="5082213" cy="51754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51E85A-FCF2-4FBF-92CB-D639D8938230}"/>
              </a:ext>
            </a:extLst>
          </p:cNvPr>
          <p:cNvSpPr/>
          <p:nvPr/>
        </p:nvSpPr>
        <p:spPr>
          <a:xfrm flipH="1">
            <a:off x="6409237" y="5987686"/>
            <a:ext cx="1158493" cy="402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3F40E6-9259-4912-8A0C-1ECBC0828F3A}"/>
              </a:ext>
            </a:extLst>
          </p:cNvPr>
          <p:cNvSpPr/>
          <p:nvPr/>
        </p:nvSpPr>
        <p:spPr>
          <a:xfrm flipH="1">
            <a:off x="7674340" y="1804610"/>
            <a:ext cx="2075587" cy="4868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148220AB-15E4-46BA-857C-0D16F53E1D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73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2"/>
    </mc:Choice>
    <mc:Fallback xmlns="">
      <p:transition spd="slow" advTm="18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45918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41B4EEB-32EA-4B95-85F0-91914F193172}"/>
              </a:ext>
            </a:extLst>
          </p:cNvPr>
          <p:cNvSpPr txBox="1"/>
          <p:nvPr/>
        </p:nvSpPr>
        <p:spPr>
          <a:xfrm>
            <a:off x="272249" y="958877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导出测试结果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A3786B-7A5B-490A-A382-34F3B55EE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77" y="2286528"/>
            <a:ext cx="5619750" cy="3019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D33685-54D2-4F63-86DA-B8CD05CFDE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058"/>
          <a:stretch/>
        </p:blipFill>
        <p:spPr>
          <a:xfrm>
            <a:off x="6963878" y="1544901"/>
            <a:ext cx="3442172" cy="47966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BC69EA-40AD-4FAA-8BD8-DC4A4AEB2D1B}"/>
              </a:ext>
            </a:extLst>
          </p:cNvPr>
          <p:cNvSpPr/>
          <p:nvPr/>
        </p:nvSpPr>
        <p:spPr>
          <a:xfrm flipH="1">
            <a:off x="3192312" y="4903838"/>
            <a:ext cx="1158493" cy="4021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CC969E-3A2C-40A5-8765-D1215AD0E80C}"/>
              </a:ext>
            </a:extLst>
          </p:cNvPr>
          <p:cNvSpPr/>
          <p:nvPr/>
        </p:nvSpPr>
        <p:spPr>
          <a:xfrm flipH="1">
            <a:off x="6963877" y="4903838"/>
            <a:ext cx="3579264" cy="3181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A370B3-5248-4F85-BD19-86BF0952693C}"/>
              </a:ext>
            </a:extLst>
          </p:cNvPr>
          <p:cNvSpPr/>
          <p:nvPr/>
        </p:nvSpPr>
        <p:spPr>
          <a:xfrm flipH="1">
            <a:off x="272249" y="3716770"/>
            <a:ext cx="3579264" cy="3181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91270E19-6B1D-4C2D-BF12-3BB6B479C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6204.646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91734" y="5935139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06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0"/>
    </mc:Choice>
    <mc:Fallback xmlns="">
      <p:transition spd="slow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31633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F7A99E-4A46-4314-B7E5-C3FAC10AA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92729"/>
            <a:ext cx="12192000" cy="1574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017A26-7B15-4BD9-8F1B-ECFD24D7BEC7}"/>
              </a:ext>
            </a:extLst>
          </p:cNvPr>
          <p:cNvSpPr txBox="1"/>
          <p:nvPr/>
        </p:nvSpPr>
        <p:spPr>
          <a:xfrm>
            <a:off x="272249" y="958877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输出便于查看的结果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247A6D-64E4-44DD-9487-EF7671C3B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98" y="2447925"/>
            <a:ext cx="11087100" cy="981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1A4737-E730-4A85-88DC-E77E333F05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6" t="11507" r="8591" b="39665"/>
          <a:stretch/>
        </p:blipFill>
        <p:spPr bwMode="auto">
          <a:xfrm rot="16200000">
            <a:off x="8011602" y="947534"/>
            <a:ext cx="3873308" cy="31591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AC5BDF3-3D72-4459-BC81-3A56932ADB8F}"/>
              </a:ext>
            </a:extLst>
          </p:cNvPr>
          <p:cNvSpPr/>
          <p:nvPr/>
        </p:nvSpPr>
        <p:spPr>
          <a:xfrm flipH="1">
            <a:off x="2033704" y="2720649"/>
            <a:ext cx="4928955" cy="3181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D1F8A0A6-F80E-4906-8E29-3B37ECA042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15526"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110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98"/>
    </mc:Choice>
    <mc:Fallback xmlns="">
      <p:transition spd="slow" advTm="59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44898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7BE863-D631-46F6-A326-DCBAF8B71912}"/>
              </a:ext>
            </a:extLst>
          </p:cNvPr>
          <p:cNvSpPr txBox="1"/>
          <p:nvPr/>
        </p:nvSpPr>
        <p:spPr>
          <a:xfrm>
            <a:off x="272249" y="958877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计算正确率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5A3C8D-1098-4F99-8D2D-9CACCE4AA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49" y="2720649"/>
            <a:ext cx="11115675" cy="1619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D702A4-6A8D-416C-A700-345B0EBD5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37" y="4858358"/>
            <a:ext cx="9379273" cy="1850786"/>
          </a:xfrm>
          <a:prstGeom prst="rect">
            <a:avLst/>
          </a:prstGeom>
        </p:spPr>
      </p:pic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B83B33CA-3E5B-4D1A-AE28-BC753D3F8D0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1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87"/>
    </mc:Choice>
    <mc:Fallback xmlns="">
      <p:transition spd="slow" advTm="45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0061867-5B5F-42AC-8307-611D0762418D}"/>
              </a:ext>
            </a:extLst>
          </p:cNvPr>
          <p:cNvSpPr txBox="1"/>
          <p:nvPr/>
        </p:nvSpPr>
        <p:spPr>
          <a:xfrm>
            <a:off x="272249" y="958877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用工具箱函数实现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神经网络的创建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108A2-EEB8-4304-8F17-2D8360AB1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5" y="4075723"/>
            <a:ext cx="8181975" cy="6953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B4A980-87FA-41B9-9722-1089DC0884F2}"/>
              </a:ext>
            </a:extLst>
          </p:cNvPr>
          <p:cNvSpPr txBox="1"/>
          <p:nvPr/>
        </p:nvSpPr>
        <p:spPr>
          <a:xfrm>
            <a:off x="859258" y="3100134"/>
            <a:ext cx="1910929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主程序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63015-8054-4D08-AA72-592CDA2E3320}"/>
              </a:ext>
            </a:extLst>
          </p:cNvPr>
          <p:cNvSpPr txBox="1"/>
          <p:nvPr/>
        </p:nvSpPr>
        <p:spPr>
          <a:xfrm>
            <a:off x="859257" y="2183393"/>
            <a:ext cx="6808483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工具箱函数需要通过编程完成功能</a:t>
            </a: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0A67D402-E920-4E9F-9FB0-0FC8E269A63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30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71"/>
    </mc:Choice>
    <mc:Fallback xmlns="">
      <p:transition spd="slow" advTm="31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77B695-9B2C-4869-B226-14F9519004E6}"/>
              </a:ext>
            </a:extLst>
          </p:cNvPr>
          <p:cNvSpPr txBox="1"/>
          <p:nvPr/>
        </p:nvSpPr>
        <p:spPr>
          <a:xfrm>
            <a:off x="272249" y="958877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子函数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神经网络的创建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1BFBC0-E30A-4936-9780-12A2713A6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43" y="1728318"/>
            <a:ext cx="11115675" cy="50006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833246-282D-4469-AF7C-0AD2E1A43335}"/>
              </a:ext>
            </a:extLst>
          </p:cNvPr>
          <p:cNvSpPr txBox="1"/>
          <p:nvPr/>
        </p:nvSpPr>
        <p:spPr>
          <a:xfrm>
            <a:off x="5563460" y="3371360"/>
            <a:ext cx="1910929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创建</a:t>
            </a:r>
            <a:r>
              <a:rPr lang="en-US" altLang="zh-CN" sz="2400" dirty="0">
                <a:solidFill>
                  <a:srgbClr val="C00000"/>
                </a:solidFill>
              </a:rPr>
              <a:t>BP</a:t>
            </a:r>
            <a:r>
              <a:rPr lang="zh-CN" altLang="en-US" sz="2400" dirty="0">
                <a:solidFill>
                  <a:srgbClr val="C00000"/>
                </a:solidFill>
              </a:rPr>
              <a:t>网络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5AD50A-4242-43FB-9A31-0F15BC80D47A}"/>
              </a:ext>
            </a:extLst>
          </p:cNvPr>
          <p:cNvSpPr/>
          <p:nvPr/>
        </p:nvSpPr>
        <p:spPr>
          <a:xfrm flipH="1">
            <a:off x="1185709" y="3152366"/>
            <a:ext cx="2075587" cy="3684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F57D7B-7AB1-49BB-BC13-81331D41908C}"/>
              </a:ext>
            </a:extLst>
          </p:cNvPr>
          <p:cNvSpPr/>
          <p:nvPr/>
        </p:nvSpPr>
        <p:spPr>
          <a:xfrm flipH="1">
            <a:off x="1194887" y="3392902"/>
            <a:ext cx="3938972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B7E0EF9A-7C34-4885-9EFE-97D9CF27D1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37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57"/>
    </mc:Choice>
    <mc:Fallback xmlns="">
      <p:transition spd="slow" advTm="45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502253-462A-4018-9715-615D258DC395}"/>
              </a:ext>
            </a:extLst>
          </p:cNvPr>
          <p:cNvSpPr txBox="1"/>
          <p:nvPr/>
        </p:nvSpPr>
        <p:spPr>
          <a:xfrm>
            <a:off x="718528" y="2249307"/>
            <a:ext cx="11848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  <a:r>
              <a:rPr lang="zh-CN" altLang="en-US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的手写数字识别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F03A1B54-3226-4068-8F3D-024B4583F793}"/>
              </a:ext>
            </a:extLst>
          </p:cNvPr>
          <p:cNvSpPr/>
          <p:nvPr/>
        </p:nvSpPr>
        <p:spPr>
          <a:xfrm>
            <a:off x="1903349" y="2448264"/>
            <a:ext cx="599440" cy="2710631"/>
          </a:xfrm>
          <a:prstGeom prst="leftBrace">
            <a:avLst>
              <a:gd name="adj1" fmla="val 5219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0C0452-20EA-4495-9867-B1223A0A9579}"/>
              </a:ext>
            </a:extLst>
          </p:cNvPr>
          <p:cNvSpPr txBox="1"/>
          <p:nvPr/>
        </p:nvSpPr>
        <p:spPr>
          <a:xfrm>
            <a:off x="2752891" y="2448264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图片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黑白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像素点的空间排布和输出的识别结果之间存在着非线性的映射关系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2C7427-FDD8-48F7-9B6A-8D143AA28CC8}"/>
              </a:ext>
            </a:extLst>
          </p:cNvPr>
          <p:cNvSpPr txBox="1"/>
          <p:nvPr/>
        </p:nvSpPr>
        <p:spPr>
          <a:xfrm>
            <a:off x="2752891" y="4204788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神经网络能解决非线性映射的数学建模问题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0EAC3205-4A17-4765-94F3-6D7CC207524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2BB96B-3F5F-457F-B48B-0E6CA4EA9F15}"/>
              </a:ext>
            </a:extLst>
          </p:cNvPr>
          <p:cNvSpPr txBox="1"/>
          <p:nvPr/>
        </p:nvSpPr>
        <p:spPr>
          <a:xfrm>
            <a:off x="4332881" y="843934"/>
            <a:ext cx="39569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思想依据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5836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60"/>
    </mc:Choice>
    <mc:Fallback xmlns="">
      <p:transition spd="slow" advClick="0" advTm="16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204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4333C86-DF38-4970-96FD-50BD2C0E8CF6}"/>
              </a:ext>
            </a:extLst>
          </p:cNvPr>
          <p:cNvSpPr txBox="1"/>
          <p:nvPr/>
        </p:nvSpPr>
        <p:spPr>
          <a:xfrm>
            <a:off x="272249" y="958877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设置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神经网络训练参数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AB735D-C310-42DE-A898-3AC8F3901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22" y="1728318"/>
            <a:ext cx="11115675" cy="50006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8A8E6CF-3F79-4732-A46B-EE6CCF711210}"/>
              </a:ext>
            </a:extLst>
          </p:cNvPr>
          <p:cNvSpPr/>
          <p:nvPr/>
        </p:nvSpPr>
        <p:spPr>
          <a:xfrm flipH="1">
            <a:off x="1273843" y="4044396"/>
            <a:ext cx="2571043" cy="3072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8DF7E4-BACE-49B4-82D7-4ADC5DECD870}"/>
              </a:ext>
            </a:extLst>
          </p:cNvPr>
          <p:cNvSpPr/>
          <p:nvPr/>
        </p:nvSpPr>
        <p:spPr>
          <a:xfrm flipH="1">
            <a:off x="1265948" y="4351663"/>
            <a:ext cx="2571043" cy="3072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272C20-B2FD-48D6-A710-CD1117370844}"/>
              </a:ext>
            </a:extLst>
          </p:cNvPr>
          <p:cNvSpPr/>
          <p:nvPr/>
        </p:nvSpPr>
        <p:spPr>
          <a:xfrm flipH="1">
            <a:off x="1150821" y="4658930"/>
            <a:ext cx="2571043" cy="3072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8B50BF-789C-47B6-907A-F4887C00687B}"/>
              </a:ext>
            </a:extLst>
          </p:cNvPr>
          <p:cNvSpPr/>
          <p:nvPr/>
        </p:nvSpPr>
        <p:spPr>
          <a:xfrm flipH="1">
            <a:off x="1150820" y="4925768"/>
            <a:ext cx="2571043" cy="3072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9BDA5F25-4E8E-4C1E-A04B-CC9CD7B13E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863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78"/>
    </mc:Choice>
    <mc:Fallback xmlns="">
      <p:transition spd="slow" advTm="22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A4E643E-41B2-4216-B8A3-0926B0191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22" y="1728318"/>
            <a:ext cx="11115675" cy="50006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BBC5C4-3A85-4D6C-AA91-24FFA8C4010D}"/>
              </a:ext>
            </a:extLst>
          </p:cNvPr>
          <p:cNvSpPr txBox="1"/>
          <p:nvPr/>
        </p:nvSpPr>
        <p:spPr>
          <a:xfrm>
            <a:off x="272249" y="958877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训练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3B2A59-C690-4DAF-9C22-2990239BA262}"/>
              </a:ext>
            </a:extLst>
          </p:cNvPr>
          <p:cNvSpPr/>
          <p:nvPr/>
        </p:nvSpPr>
        <p:spPr>
          <a:xfrm flipH="1">
            <a:off x="767903" y="5398265"/>
            <a:ext cx="719374" cy="3525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2C0C7C-3507-4958-92CA-191DB36CDBF2}"/>
              </a:ext>
            </a:extLst>
          </p:cNvPr>
          <p:cNvSpPr txBox="1"/>
          <p:nvPr/>
        </p:nvSpPr>
        <p:spPr>
          <a:xfrm>
            <a:off x="5221937" y="5398265"/>
            <a:ext cx="1910929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训练</a:t>
            </a:r>
            <a:r>
              <a:rPr lang="en-US" altLang="zh-CN" sz="2400" dirty="0">
                <a:solidFill>
                  <a:srgbClr val="C00000"/>
                </a:solidFill>
              </a:rPr>
              <a:t>BP</a:t>
            </a:r>
            <a:r>
              <a:rPr lang="zh-CN" altLang="en-US" sz="2400" dirty="0">
                <a:solidFill>
                  <a:srgbClr val="C00000"/>
                </a:solidFill>
              </a:rPr>
              <a:t>网络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398F31-0565-49AD-BE3F-88B4E6F1D28A}"/>
              </a:ext>
            </a:extLst>
          </p:cNvPr>
          <p:cNvSpPr/>
          <p:nvPr/>
        </p:nvSpPr>
        <p:spPr>
          <a:xfrm flipH="1">
            <a:off x="1534467" y="5398265"/>
            <a:ext cx="3279904" cy="4071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38B7AF8D-0345-4E16-8E77-C36AB0FCB3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21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54"/>
    </mc:Choice>
    <mc:Fallback xmlns="">
      <p:transition spd="slow" advTm="15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60445D-1E1A-46ED-9FE3-79175B024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179398"/>
            <a:ext cx="11125200" cy="1019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9977AC-AD55-47D6-944F-CDFA00850EC1}"/>
              </a:ext>
            </a:extLst>
          </p:cNvPr>
          <p:cNvSpPr txBox="1"/>
          <p:nvPr/>
        </p:nvSpPr>
        <p:spPr>
          <a:xfrm>
            <a:off x="272249" y="958877"/>
            <a:ext cx="10879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测试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DB37AE-E214-43D4-B52C-996567218EA2}"/>
              </a:ext>
            </a:extLst>
          </p:cNvPr>
          <p:cNvSpPr txBox="1"/>
          <p:nvPr/>
        </p:nvSpPr>
        <p:spPr>
          <a:xfrm>
            <a:off x="6422776" y="2458152"/>
            <a:ext cx="1910929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主程序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56D09E-0090-450A-9920-45E90A307BD5}"/>
              </a:ext>
            </a:extLst>
          </p:cNvPr>
          <p:cNvSpPr/>
          <p:nvPr/>
        </p:nvSpPr>
        <p:spPr>
          <a:xfrm flipH="1">
            <a:off x="1303113" y="2791460"/>
            <a:ext cx="4216338" cy="4071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7B1C7C-ACB3-4FCD-9B15-396EA890B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" y="3965548"/>
            <a:ext cx="11134725" cy="19335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DAFA677-C0BB-41E6-9BFF-532B168CEF9F}"/>
              </a:ext>
            </a:extLst>
          </p:cNvPr>
          <p:cNvSpPr txBox="1"/>
          <p:nvPr/>
        </p:nvSpPr>
        <p:spPr>
          <a:xfrm>
            <a:off x="824371" y="3418820"/>
            <a:ext cx="3604410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训练</a:t>
            </a:r>
            <a:r>
              <a:rPr lang="en-US" altLang="zh-CN" sz="2400" dirty="0">
                <a:solidFill>
                  <a:srgbClr val="C00000"/>
                </a:solidFill>
              </a:rPr>
              <a:t>BP</a:t>
            </a:r>
            <a:r>
              <a:rPr lang="zh-CN" altLang="en-US" sz="2400" dirty="0">
                <a:solidFill>
                  <a:srgbClr val="C00000"/>
                </a:solidFill>
              </a:rPr>
              <a:t>网络子函数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3F5E750-2436-4422-AF0D-FC93C0703199}"/>
              </a:ext>
            </a:extLst>
          </p:cNvPr>
          <p:cNvSpPr/>
          <p:nvPr/>
        </p:nvSpPr>
        <p:spPr>
          <a:xfrm flipH="1">
            <a:off x="1708901" y="5147233"/>
            <a:ext cx="2069885" cy="4273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音频 23">
            <a:hlinkClick r:id="" action="ppaction://media"/>
            <a:extLst>
              <a:ext uri="{FF2B5EF4-FFF2-40B4-BE49-F238E27FC236}">
                <a16:creationId xmlns:a16="http://schemas.microsoft.com/office/drawing/2014/main" id="{5907E279-901F-47B1-9642-71F09B9A7D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40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71"/>
    </mc:Choice>
    <mc:Fallback xmlns="">
      <p:transition spd="slow" advTm="49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8" grpId="0" animBg="1"/>
      <p:bldP spid="12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9977AC-AD55-47D6-944F-CDFA00850EC1}"/>
              </a:ext>
            </a:extLst>
          </p:cNvPr>
          <p:cNvSpPr txBox="1"/>
          <p:nvPr/>
        </p:nvSpPr>
        <p:spPr>
          <a:xfrm>
            <a:off x="272249" y="958877"/>
            <a:ext cx="108795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通过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编程创建、训练、测试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C14710-0B90-43F5-A5F3-E77CF128C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23" y="4850863"/>
            <a:ext cx="9379273" cy="18507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5AF75F-4DA3-4CC5-88A3-D68971365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77774"/>
            <a:ext cx="12192000" cy="1574800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C7413D34-A724-407F-9603-35BB34103E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6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7"/>
    </mc:Choice>
    <mc:Fallback xmlns="">
      <p:transition spd="slow" advTm="16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963799-02FB-4A5D-BA6E-8A7D063AC593}"/>
              </a:ext>
            </a:extLst>
          </p:cNvPr>
          <p:cNvSpPr txBox="1"/>
          <p:nvPr/>
        </p:nvSpPr>
        <p:spPr>
          <a:xfrm>
            <a:off x="776059" y="1696689"/>
            <a:ext cx="11848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  <a:r>
              <a:rPr lang="zh-CN" altLang="en-US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的手写数字识别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5BDF658F-68AB-4C08-BB19-12DEF9D4DDF3}"/>
              </a:ext>
            </a:extLst>
          </p:cNvPr>
          <p:cNvSpPr/>
          <p:nvPr/>
        </p:nvSpPr>
        <p:spPr>
          <a:xfrm>
            <a:off x="1859281" y="1809286"/>
            <a:ext cx="599440" cy="2710631"/>
          </a:xfrm>
          <a:prstGeom prst="leftBrace">
            <a:avLst>
              <a:gd name="adj1" fmla="val 5219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4710F0-1532-4418-93E0-6C4226B244F0}"/>
              </a:ext>
            </a:extLst>
          </p:cNvPr>
          <p:cNvSpPr txBox="1"/>
          <p:nvPr/>
        </p:nvSpPr>
        <p:spPr>
          <a:xfrm>
            <a:off x="2605494" y="1686977"/>
            <a:ext cx="6096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确定</a:t>
            </a:r>
            <a:r>
              <a:rPr lang="zh-CN" altLang="zh-CN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网络的输入、输出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800" dirty="0">
              <a:solidFill>
                <a:srgbClr val="C0000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：创建、训练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神经网络模型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C0000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：测试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神经网络；</a:t>
            </a:r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:4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：输出识别结果、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计算正确率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F182D6-FCBF-4073-B210-77F599C45729}"/>
              </a:ext>
            </a:extLst>
          </p:cNvPr>
          <p:cNvSpPr txBox="1"/>
          <p:nvPr/>
        </p:nvSpPr>
        <p:spPr>
          <a:xfrm>
            <a:off x="9458960" y="1300480"/>
            <a:ext cx="1956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MATLAB</a:t>
            </a:r>
            <a:r>
              <a:rPr lang="zh-CN" altLang="en-US" sz="3200" dirty="0">
                <a:solidFill>
                  <a:srgbClr val="C00000"/>
                </a:solidFill>
              </a:rPr>
              <a:t>编程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5F5D809-BDD7-44B8-980D-AE2E408A34B2}"/>
              </a:ext>
            </a:extLst>
          </p:cNvPr>
          <p:cNvCxnSpPr>
            <a:cxnSpLocks/>
          </p:cNvCxnSpPr>
          <p:nvPr/>
        </p:nvCxnSpPr>
        <p:spPr>
          <a:xfrm flipV="1">
            <a:off x="7843520" y="1809286"/>
            <a:ext cx="1511269" cy="25319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8F7F472-9B0D-44C2-9611-64B1491370FA}"/>
              </a:ext>
            </a:extLst>
          </p:cNvPr>
          <p:cNvCxnSpPr>
            <a:cxnSpLocks/>
          </p:cNvCxnSpPr>
          <p:nvPr/>
        </p:nvCxnSpPr>
        <p:spPr>
          <a:xfrm flipV="1">
            <a:off x="8676640" y="2428201"/>
            <a:ext cx="1132902" cy="226571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B5EBCF5-4184-4B4D-A38C-F5C1CF27124D}"/>
              </a:ext>
            </a:extLst>
          </p:cNvPr>
          <p:cNvCxnSpPr>
            <a:cxnSpLocks/>
          </p:cNvCxnSpPr>
          <p:nvPr/>
        </p:nvCxnSpPr>
        <p:spPr>
          <a:xfrm>
            <a:off x="8529867" y="2841471"/>
            <a:ext cx="1179796" cy="38418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54ADB5B-5495-43E6-9B7E-3F89E461637B}"/>
              </a:ext>
            </a:extLst>
          </p:cNvPr>
          <p:cNvCxnSpPr>
            <a:cxnSpLocks/>
          </p:cNvCxnSpPr>
          <p:nvPr/>
        </p:nvCxnSpPr>
        <p:spPr>
          <a:xfrm flipV="1">
            <a:off x="6648005" y="3698240"/>
            <a:ext cx="298820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D1C7E40-3B2B-4F3F-AC90-7A2C32C959F5}"/>
              </a:ext>
            </a:extLst>
          </p:cNvPr>
          <p:cNvCxnSpPr>
            <a:cxnSpLocks/>
          </p:cNvCxnSpPr>
          <p:nvPr/>
        </p:nvCxnSpPr>
        <p:spPr>
          <a:xfrm flipV="1">
            <a:off x="6648005" y="2428201"/>
            <a:ext cx="3067526" cy="12700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DBDA54A-DAAD-4666-AFA0-9B05CE47A60F}"/>
              </a:ext>
            </a:extLst>
          </p:cNvPr>
          <p:cNvCxnSpPr>
            <a:cxnSpLocks/>
          </p:cNvCxnSpPr>
          <p:nvPr/>
        </p:nvCxnSpPr>
        <p:spPr>
          <a:xfrm flipV="1">
            <a:off x="8523999" y="2286001"/>
            <a:ext cx="1087361" cy="5276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C32CC78-0BA6-4CE4-913B-C60DD512D5C2}"/>
              </a:ext>
            </a:extLst>
          </p:cNvPr>
          <p:cNvSpPr txBox="1"/>
          <p:nvPr/>
        </p:nvSpPr>
        <p:spPr>
          <a:xfrm>
            <a:off x="9620308" y="3004879"/>
            <a:ext cx="1956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图形用户界面</a:t>
            </a:r>
          </a:p>
        </p:txBody>
      </p:sp>
      <p:pic>
        <p:nvPicPr>
          <p:cNvPr id="37" name="音频 36">
            <a:hlinkClick r:id="" action="ppaction://media"/>
            <a:extLst>
              <a:ext uri="{FF2B5EF4-FFF2-40B4-BE49-F238E27FC236}">
                <a16:creationId xmlns:a16="http://schemas.microsoft.com/office/drawing/2014/main" id="{865F7EAA-E884-4F33-ABD0-1110358038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72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2"/>
    </mc:Choice>
    <mc:Fallback xmlns="">
      <p:transition spd="slow" advTm="29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2" grpId="0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7"/>
          <p:cNvSpPr txBox="1"/>
          <p:nvPr/>
        </p:nvSpPr>
        <p:spPr>
          <a:xfrm>
            <a:off x="1935652" y="1689668"/>
            <a:ext cx="8774085" cy="172409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endParaRPr lang="zh-CN" altLang="zh-CN" sz="5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zh-CN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本次课程到此结束</a:t>
            </a:r>
          </a:p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zh-CN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大家课下一定要好好训练哦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6789BF9-B3D1-46F2-856C-2C7AC59855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5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73"/>
    </mc:Choice>
    <mc:Fallback xmlns="">
      <p:transition spd="slow" advTm="28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963799-02FB-4A5D-BA6E-8A7D063AC593}"/>
              </a:ext>
            </a:extLst>
          </p:cNvPr>
          <p:cNvSpPr txBox="1"/>
          <p:nvPr/>
        </p:nvSpPr>
        <p:spPr>
          <a:xfrm>
            <a:off x="776059" y="1696689"/>
            <a:ext cx="11848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zh-CN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  <a:r>
              <a:rPr lang="zh-CN" altLang="en-US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的手写数字识别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5BDF658F-68AB-4C08-BB19-12DEF9D4DDF3}"/>
              </a:ext>
            </a:extLst>
          </p:cNvPr>
          <p:cNvSpPr/>
          <p:nvPr/>
        </p:nvSpPr>
        <p:spPr>
          <a:xfrm>
            <a:off x="1859281" y="1809286"/>
            <a:ext cx="599440" cy="2710631"/>
          </a:xfrm>
          <a:prstGeom prst="leftBrace">
            <a:avLst>
              <a:gd name="adj1" fmla="val 5219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4710F0-1532-4418-93E0-6C4226B244F0}"/>
              </a:ext>
            </a:extLst>
          </p:cNvPr>
          <p:cNvSpPr txBox="1"/>
          <p:nvPr/>
        </p:nvSpPr>
        <p:spPr>
          <a:xfrm>
            <a:off x="2837211" y="1809286"/>
            <a:ext cx="6096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确定网络的输入、输出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800" dirty="0">
              <a:solidFill>
                <a:srgbClr val="C0000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：创建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神经网络模型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C0000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：训练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神经网络；</a:t>
            </a:r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C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:4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用测试数据进行测试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7BC4CD3A-5226-41F6-A000-0DF2AFCE47A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58721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8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00"/>
    </mc:Choice>
    <mc:Fallback xmlns="">
      <p:transition spd="slow" advClick="0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7CBEF5-710F-480F-8826-A6C734D75C32}"/>
              </a:ext>
            </a:extLst>
          </p:cNvPr>
          <p:cNvSpPr txBox="1"/>
          <p:nvPr/>
        </p:nvSpPr>
        <p:spPr>
          <a:xfrm>
            <a:off x="437918" y="1170461"/>
            <a:ext cx="86840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确定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神经网络的输入、输出</a:t>
            </a:r>
            <a:endParaRPr lang="zh-CN" altLang="en-US" sz="4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69051A-F670-406B-982F-A316D1E375CD}"/>
              </a:ext>
            </a:extLst>
          </p:cNvPr>
          <p:cNvSpPr txBox="1"/>
          <p:nvPr/>
        </p:nvSpPr>
        <p:spPr>
          <a:xfrm>
            <a:off x="2772999" y="2189710"/>
            <a:ext cx="6646002" cy="9541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图片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黑白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像素点的空间排布和输出的识别结果之间存在着非线性的映射关系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88F1A4-82B1-45F3-890C-88F7E1F45C4E}"/>
              </a:ext>
            </a:extLst>
          </p:cNvPr>
          <p:cNvSpPr txBox="1"/>
          <p:nvPr/>
        </p:nvSpPr>
        <p:spPr>
          <a:xfrm>
            <a:off x="735374" y="4675220"/>
            <a:ext cx="9190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图片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黑白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像素点的空间排布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—</a:t>
            </a:r>
            <a:r>
              <a:rPr lang="zh-CN" altLang="en-US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特征提取</a:t>
            </a:r>
            <a:endParaRPr lang="zh-CN" altLang="en-US" sz="2800" dirty="0"/>
          </a:p>
        </p:txBody>
      </p:sp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97B139A5-5CA5-4913-ACF8-ADD447E6E0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403" end="5669.387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5FA44A57-4FA8-4F25-88F8-86465CEFFF11}"/>
              </a:ext>
            </a:extLst>
          </p:cNvPr>
          <p:cNvCxnSpPr>
            <a:cxnSpLocks/>
            <a:endCxn id="6" idx="2"/>
          </p:cNvCxnSpPr>
          <p:nvPr/>
        </p:nvCxnSpPr>
        <p:spPr>
          <a:xfrm rot="5400000" flipH="1" flipV="1">
            <a:off x="3655313" y="1346672"/>
            <a:ext cx="643542" cy="4237832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17A663A-6E0F-4851-B5C3-55EB4EC2638C}"/>
              </a:ext>
            </a:extLst>
          </p:cNvPr>
          <p:cNvSpPr txBox="1"/>
          <p:nvPr/>
        </p:nvSpPr>
        <p:spPr>
          <a:xfrm>
            <a:off x="845544" y="3773689"/>
            <a:ext cx="2025247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学习、训练</a:t>
            </a:r>
            <a:endParaRPr lang="zh-CN" altLang="en-US" sz="28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AA61D0-98C9-47EA-BD83-2EFC565D323B}"/>
              </a:ext>
            </a:extLst>
          </p:cNvPr>
          <p:cNvSpPr txBox="1"/>
          <p:nvPr/>
        </p:nvSpPr>
        <p:spPr>
          <a:xfrm>
            <a:off x="7811885" y="3735947"/>
            <a:ext cx="3235343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建立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神经网络</a:t>
            </a:r>
            <a:endParaRPr lang="zh-CN" altLang="en-US" sz="2800" dirty="0"/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426B0AAA-51A6-4904-8C50-6C2439507CD8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rot="16200000" flipH="1">
            <a:off x="7466713" y="1773103"/>
            <a:ext cx="592130" cy="333355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0206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2000"/>
    </mc:Choice>
    <mc:Fallback xmlns=""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7347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7CBEF5-710F-480F-8826-A6C734D75C32}"/>
              </a:ext>
            </a:extLst>
          </p:cNvPr>
          <p:cNvSpPr txBox="1"/>
          <p:nvPr/>
        </p:nvSpPr>
        <p:spPr>
          <a:xfrm>
            <a:off x="437918" y="1170461"/>
            <a:ext cx="86840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确定</a:t>
            </a:r>
            <a:r>
              <a:rPr lang="en-US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zh-CN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神经网络的输入、输出</a:t>
            </a:r>
            <a:endParaRPr lang="zh-CN" altLang="en-US" sz="4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69051A-F670-406B-982F-A316D1E375CD}"/>
              </a:ext>
            </a:extLst>
          </p:cNvPr>
          <p:cNvSpPr txBox="1"/>
          <p:nvPr/>
        </p:nvSpPr>
        <p:spPr>
          <a:xfrm>
            <a:off x="2772999" y="2189710"/>
            <a:ext cx="6646002" cy="9541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图片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黑白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像素点的空间排布和输出的识别结果之间存在着非线性的映射关系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88F1A4-82B1-45F3-890C-88F7E1F45C4E}"/>
              </a:ext>
            </a:extLst>
          </p:cNvPr>
          <p:cNvSpPr txBox="1"/>
          <p:nvPr/>
        </p:nvSpPr>
        <p:spPr>
          <a:xfrm>
            <a:off x="735374" y="4675220"/>
            <a:ext cx="9190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图片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黑白</a:t>
            </a:r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像素点的空间排布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—</a:t>
            </a:r>
            <a:r>
              <a:rPr lang="zh-CN" altLang="en-US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特征提取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—</a:t>
            </a:r>
            <a:r>
              <a:rPr lang="zh-CN" altLang="en-US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特征向量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E98A3E-9C53-4A8E-BE88-803DF460A55B}"/>
              </a:ext>
            </a:extLst>
          </p:cNvPr>
          <p:cNvSpPr txBox="1"/>
          <p:nvPr/>
        </p:nvSpPr>
        <p:spPr>
          <a:xfrm>
            <a:off x="735374" y="5707989"/>
            <a:ext cx="8772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输</a:t>
            </a:r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出：识别结果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表示每张图片对应数字的一个标签</a:t>
            </a:r>
            <a:endParaRPr lang="zh-CN" altLang="en-US" sz="2800" dirty="0"/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5FA44A57-4FA8-4F25-88F8-86465CEFFF11}"/>
              </a:ext>
            </a:extLst>
          </p:cNvPr>
          <p:cNvCxnSpPr>
            <a:cxnSpLocks/>
            <a:endCxn id="6" idx="2"/>
          </p:cNvCxnSpPr>
          <p:nvPr/>
        </p:nvCxnSpPr>
        <p:spPr>
          <a:xfrm rot="5400000" flipH="1" flipV="1">
            <a:off x="3655313" y="1346672"/>
            <a:ext cx="643542" cy="4237832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17A663A-6E0F-4851-B5C3-55EB4EC2638C}"/>
              </a:ext>
            </a:extLst>
          </p:cNvPr>
          <p:cNvSpPr txBox="1"/>
          <p:nvPr/>
        </p:nvSpPr>
        <p:spPr>
          <a:xfrm>
            <a:off x="845544" y="3773689"/>
            <a:ext cx="2025247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学习、训练</a:t>
            </a:r>
            <a:endParaRPr lang="zh-CN" altLang="en-US" sz="28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AA61D0-98C9-47EA-BD83-2EFC565D323B}"/>
              </a:ext>
            </a:extLst>
          </p:cNvPr>
          <p:cNvSpPr txBox="1"/>
          <p:nvPr/>
        </p:nvSpPr>
        <p:spPr>
          <a:xfrm>
            <a:off x="7811885" y="3735947"/>
            <a:ext cx="3235343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建立</a:t>
            </a:r>
            <a:r>
              <a:rPr lang="en-US" altLang="zh-CN" sz="2800" dirty="0"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神经网络</a:t>
            </a:r>
            <a:endParaRPr lang="zh-CN" altLang="en-US" sz="2800" dirty="0"/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426B0AAA-51A6-4904-8C50-6C2439507CD8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rot="16200000" flipH="1">
            <a:off x="7466713" y="1773103"/>
            <a:ext cx="592130" cy="333355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53F435C-7539-4823-86C8-D78427E2D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4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3426" y="557697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26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1000"/>
    </mc:Choice>
    <mc:Fallback xmlns=""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8BA8-ED62-4ED9-8434-EE40D829C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C8BC97-FB0D-4BB6-879D-1C7B71984C89}"/>
              </a:ext>
            </a:extLst>
          </p:cNvPr>
          <p:cNvSpPr txBox="1"/>
          <p:nvPr/>
        </p:nvSpPr>
        <p:spPr>
          <a:xfrm>
            <a:off x="5004412" y="727114"/>
            <a:ext cx="2487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特征提取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9742D5-29EE-4C3D-AD3B-32D1B8806987}"/>
              </a:ext>
            </a:extLst>
          </p:cNvPr>
          <p:cNvSpPr txBox="1"/>
          <p:nvPr/>
        </p:nvSpPr>
        <p:spPr>
          <a:xfrm>
            <a:off x="876757" y="1997995"/>
            <a:ext cx="106305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手写数字图片中黑色像素点和白色像素点之间的空间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排布</a:t>
            </a:r>
            <a:r>
              <a:rPr lang="zh-CN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关系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→图像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二值化（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也就是让整个图片呈现只有黑和白的效果</a:t>
            </a:r>
            <a:r>
              <a:rPr lang="zh-CN" altLang="en-US" sz="2800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363D49-0792-4833-A046-A9FA8A9EC09C}"/>
              </a:ext>
            </a:extLst>
          </p:cNvPr>
          <p:cNvSpPr txBox="1"/>
          <p:nvPr/>
        </p:nvSpPr>
        <p:spPr>
          <a:xfrm>
            <a:off x="876757" y="4152119"/>
            <a:ext cx="101841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最简单且有效的特征提取方法：</a:t>
            </a:r>
            <a:r>
              <a:rPr lang="zh-CN" altLang="zh-CN" dirty="0"/>
              <a:t>统计每个小区域中</a:t>
            </a:r>
            <a:r>
              <a:rPr lang="zh-CN" altLang="en-US" dirty="0"/>
              <a:t>黑色</a:t>
            </a:r>
            <a:r>
              <a:rPr lang="zh-CN" altLang="zh-CN" dirty="0"/>
              <a:t>像素所占百分比作为特征</a:t>
            </a:r>
            <a:r>
              <a:rPr lang="zh-CN" altLang="en-US" dirty="0"/>
              <a:t>向量</a:t>
            </a:r>
          </a:p>
        </p:txBody>
      </p:sp>
      <p:pic>
        <p:nvPicPr>
          <p:cNvPr id="1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B9D11BE-4189-4466-9B96-6D2A435DA5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04070" y="3040258"/>
            <a:ext cx="406400" cy="406400"/>
          </a:xfrm>
          <a:prstGeom prst="rect">
            <a:avLst/>
          </a:prstGeom>
        </p:spPr>
      </p:pic>
      <p:pic>
        <p:nvPicPr>
          <p:cNvPr id="1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40415E2-C98A-4055-B5BF-41610776E42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07742" y="3565166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230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8000"/>
    </mc:Choice>
    <mc:Fallback xmlns="">
      <p:transition spd="slow" advClick="0" advTm="3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2520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2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95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4898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6.9|5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1.5|5.4|9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3.7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|22.8|8.4|6.9|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.5|27.8|6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7.8|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9.2|9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9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3.6|3.7|5.6|8.4|3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6.9|3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2.2|10.2|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6.3|7.4|3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9|0.7|4.7|1.4|1.8|3.1|2|9.2|3.8|1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8|2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3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2.6|4.2|3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5.2|1.3|1.1|6.1|7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6.9|3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|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1|5.9|5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1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6.7|2.4|3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4.1|11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2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5.1|13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|1.1|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2|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12.8|5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5.3|3|4.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6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1.4|1|6.6|2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3.2|14.4|14.9|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9.7|13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909</Words>
  <Application>Microsoft Office PowerPoint</Application>
  <PresentationFormat>宽屏</PresentationFormat>
  <Paragraphs>162</Paragraphs>
  <Slides>55</Slides>
  <Notes>4</Notes>
  <HiddenSlides>0</HiddenSlides>
  <MMClips>59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Microsoft Yahei</vt:lpstr>
      <vt:lpstr>等线</vt:lpstr>
      <vt:lpstr>等线 Light</vt:lpstr>
      <vt:lpstr>方正小标宋简体</vt:lpstr>
      <vt:lpstr>华文细黑</vt:lpstr>
      <vt:lpstr>Microsoft YaHei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Bingjie</dc:creator>
  <cp:lastModifiedBy>bixia</cp:lastModifiedBy>
  <cp:revision>109</cp:revision>
  <dcterms:created xsi:type="dcterms:W3CDTF">2020-03-31T09:07:12Z</dcterms:created>
  <dcterms:modified xsi:type="dcterms:W3CDTF">2025-06-19T23:30:11Z</dcterms:modified>
</cp:coreProperties>
</file>